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16" r:id="rId1"/>
  </p:sldMasterIdLst>
  <p:notesMasterIdLst>
    <p:notesMasterId r:id="rId28"/>
  </p:notesMasterIdLst>
  <p:sldIdLst>
    <p:sldId id="329" r:id="rId2"/>
    <p:sldId id="257" r:id="rId3"/>
    <p:sldId id="272" r:id="rId4"/>
    <p:sldId id="273" r:id="rId5"/>
    <p:sldId id="275" r:id="rId6"/>
    <p:sldId id="258" r:id="rId7"/>
    <p:sldId id="259" r:id="rId8"/>
    <p:sldId id="277" r:id="rId9"/>
    <p:sldId id="278" r:id="rId10"/>
    <p:sldId id="302" r:id="rId11"/>
    <p:sldId id="260" r:id="rId12"/>
    <p:sldId id="304" r:id="rId13"/>
    <p:sldId id="305" r:id="rId14"/>
    <p:sldId id="306" r:id="rId15"/>
    <p:sldId id="261" r:id="rId16"/>
    <p:sldId id="263" r:id="rId17"/>
    <p:sldId id="307" r:id="rId18"/>
    <p:sldId id="266" r:id="rId19"/>
    <p:sldId id="308" r:id="rId20"/>
    <p:sldId id="285" r:id="rId21"/>
    <p:sldId id="333" r:id="rId22"/>
    <p:sldId id="330" r:id="rId23"/>
    <p:sldId id="331" r:id="rId24"/>
    <p:sldId id="332" r:id="rId25"/>
    <p:sldId id="325" r:id="rId26"/>
    <p:sldId id="327"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ushika Singh" initials="TS" lastIdx="1" clrIdx="0">
    <p:extLst>
      <p:ext uri="{19B8F6BF-5375-455C-9EA6-DF929625EA0E}">
        <p15:presenceInfo xmlns:p15="http://schemas.microsoft.com/office/powerpoint/2012/main" userId="ddf27cdc983c34a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Μεσαίο στυλ 2 - Έμφαση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Χωρίς στυλ, πλέγμα πίνακα">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Μεσαίο στυλ 2 - Έμφαση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85809"/>
  </p:normalViewPr>
  <p:slideViewPr>
    <p:cSldViewPr snapToGrid="0" snapToObjects="1">
      <p:cViewPr varScale="1">
        <p:scale>
          <a:sx n="74" d="100"/>
          <a:sy n="74" d="100"/>
        </p:scale>
        <p:origin x="1738" y="67"/>
      </p:cViewPr>
      <p:guideLst>
        <p:guide orient="horz" pos="2160"/>
        <p:guide pos="2880"/>
      </p:guideLst>
    </p:cSldViewPr>
  </p:slideViewPr>
  <p:notesTextViewPr>
    <p:cViewPr>
      <p:scale>
        <a:sx n="66" d="100"/>
        <a:sy n="66"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066318-4E8A-D34C-AB19-C590C737C88E}" type="datetimeFigureOut">
              <a:rPr lang="en-US" smtClean="0"/>
              <a:t>9/21/2020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57039F7-9394-A245-B939-DF533F2CB660}" type="slidenum">
              <a:rPr lang="en-US" smtClean="0"/>
              <a:t>‹#›</a:t>
            </a:fld>
            <a:endParaRPr lang="en-US"/>
          </a:p>
        </p:txBody>
      </p:sp>
    </p:spTree>
    <p:extLst>
      <p:ext uri="{BB962C8B-B14F-4D97-AF65-F5344CB8AC3E}">
        <p14:creationId xmlns:p14="http://schemas.microsoft.com/office/powerpoint/2010/main" val="30188529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4</a:t>
            </a:fld>
            <a:endParaRPr lang="en-US"/>
          </a:p>
        </p:txBody>
      </p:sp>
    </p:spTree>
    <p:extLst>
      <p:ext uri="{BB962C8B-B14F-4D97-AF65-F5344CB8AC3E}">
        <p14:creationId xmlns:p14="http://schemas.microsoft.com/office/powerpoint/2010/main" val="294849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n-US"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16</a:t>
            </a:fld>
            <a:endParaRPr lang="en-US"/>
          </a:p>
        </p:txBody>
      </p:sp>
    </p:spTree>
    <p:extLst>
      <p:ext uri="{BB962C8B-B14F-4D97-AF65-F5344CB8AC3E}">
        <p14:creationId xmlns:p14="http://schemas.microsoft.com/office/powerpoint/2010/main" val="2028187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17</a:t>
            </a:fld>
            <a:endParaRPr lang="en-US"/>
          </a:p>
        </p:txBody>
      </p:sp>
    </p:spTree>
    <p:extLst>
      <p:ext uri="{BB962C8B-B14F-4D97-AF65-F5344CB8AC3E}">
        <p14:creationId xmlns:p14="http://schemas.microsoft.com/office/powerpoint/2010/main" val="2091831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www.asimovinstitute.org</a:t>
            </a:r>
            <a:r>
              <a:rPr lang="en-US" dirty="0"/>
              <a:t>/neural-network-zoo/</a:t>
            </a:r>
          </a:p>
        </p:txBody>
      </p:sp>
      <p:sp>
        <p:nvSpPr>
          <p:cNvPr id="4" name="Slide Number Placeholder 3"/>
          <p:cNvSpPr>
            <a:spLocks noGrp="1"/>
          </p:cNvSpPr>
          <p:nvPr>
            <p:ph type="sldNum" sz="quarter" idx="10"/>
          </p:nvPr>
        </p:nvSpPr>
        <p:spPr/>
        <p:txBody>
          <a:bodyPr/>
          <a:lstStyle/>
          <a:p>
            <a:fld id="{057039F7-9394-A245-B939-DF533F2CB660}" type="slidenum">
              <a:rPr lang="en-US" smtClean="0"/>
              <a:t>18</a:t>
            </a:fld>
            <a:endParaRPr lang="en-US"/>
          </a:p>
        </p:txBody>
      </p:sp>
    </p:spTree>
    <p:extLst>
      <p:ext uri="{BB962C8B-B14F-4D97-AF65-F5344CB8AC3E}">
        <p14:creationId xmlns:p14="http://schemas.microsoft.com/office/powerpoint/2010/main" val="41431406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19</a:t>
            </a:fld>
            <a:endParaRPr lang="en-US"/>
          </a:p>
        </p:txBody>
      </p:sp>
    </p:spTree>
    <p:extLst>
      <p:ext uri="{BB962C8B-B14F-4D97-AF65-F5344CB8AC3E}">
        <p14:creationId xmlns:p14="http://schemas.microsoft.com/office/powerpoint/2010/main" val="103089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20</a:t>
            </a:fld>
            <a:endParaRPr lang="en-US"/>
          </a:p>
        </p:txBody>
      </p:sp>
    </p:spTree>
    <p:extLst>
      <p:ext uri="{BB962C8B-B14F-4D97-AF65-F5344CB8AC3E}">
        <p14:creationId xmlns:p14="http://schemas.microsoft.com/office/powerpoint/2010/main" val="12602703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25</a:t>
            </a:fld>
            <a:endParaRPr lang="en-US"/>
          </a:p>
        </p:txBody>
      </p:sp>
    </p:spTree>
    <p:extLst>
      <p:ext uri="{BB962C8B-B14F-4D97-AF65-F5344CB8AC3E}">
        <p14:creationId xmlns:p14="http://schemas.microsoft.com/office/powerpoint/2010/main" val="2131293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6</a:t>
            </a:fld>
            <a:endParaRPr lang="en-US"/>
          </a:p>
        </p:txBody>
      </p:sp>
    </p:spTree>
    <p:extLst>
      <p:ext uri="{BB962C8B-B14F-4D97-AF65-F5344CB8AC3E}">
        <p14:creationId xmlns:p14="http://schemas.microsoft.com/office/powerpoint/2010/main" val="1957591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Hyper-parameters</a:t>
            </a:r>
          </a:p>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9</a:t>
            </a:fld>
            <a:endParaRPr lang="en-US"/>
          </a:p>
        </p:txBody>
      </p:sp>
    </p:spTree>
    <p:extLst>
      <p:ext uri="{BB962C8B-B14F-4D97-AF65-F5344CB8AC3E}">
        <p14:creationId xmlns:p14="http://schemas.microsoft.com/office/powerpoint/2010/main" val="1331840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10</a:t>
            </a:fld>
            <a:endParaRPr lang="en-US"/>
          </a:p>
        </p:txBody>
      </p:sp>
    </p:spTree>
    <p:extLst>
      <p:ext uri="{BB962C8B-B14F-4D97-AF65-F5344CB8AC3E}">
        <p14:creationId xmlns:p14="http://schemas.microsoft.com/office/powerpoint/2010/main" val="696929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11</a:t>
            </a:fld>
            <a:endParaRPr lang="en-US"/>
          </a:p>
        </p:txBody>
      </p:sp>
    </p:spTree>
    <p:extLst>
      <p:ext uri="{BB962C8B-B14F-4D97-AF65-F5344CB8AC3E}">
        <p14:creationId xmlns:p14="http://schemas.microsoft.com/office/powerpoint/2010/main" val="2615627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12</a:t>
            </a:fld>
            <a:endParaRPr lang="en-US"/>
          </a:p>
        </p:txBody>
      </p:sp>
    </p:spTree>
    <p:extLst>
      <p:ext uri="{BB962C8B-B14F-4D97-AF65-F5344CB8AC3E}">
        <p14:creationId xmlns:p14="http://schemas.microsoft.com/office/powerpoint/2010/main" val="487069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not zero-centered</a:t>
            </a:r>
            <a:r>
              <a:rPr lang="en-US" sz="1200" b="0" i="0" kern="120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later layers of processing would be receiving data that is not zero-centered. </a:t>
            </a:r>
          </a:p>
          <a:p>
            <a:r>
              <a:rPr lang="en-US" sz="1200" b="0" i="0" kern="1200" dirty="0">
                <a:solidFill>
                  <a:schemeClr val="tx1"/>
                </a:solidFill>
                <a:effectLst/>
                <a:latin typeface="+mn-lt"/>
                <a:ea typeface="+mn-ea"/>
                <a:cs typeface="+mn-cs"/>
              </a:rPr>
              <a:t>if data coming into a neuron is always positive then the gradient on the weights will be either all be positive, or all negative (depending on the gradient of the whole expression).</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Could introduce undesirable zig-zagging dynamics in the gradient weight updates.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However, once these gradients are added up across a data  batch the final weight</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update can have variable signs, somewhat mitigating this issue. </a:t>
            </a:r>
            <a:br>
              <a:rPr lang="en-US" dirty="0"/>
            </a:br>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13</a:t>
            </a:fld>
            <a:endParaRPr lang="en-US"/>
          </a:p>
        </p:txBody>
      </p:sp>
    </p:spTree>
    <p:extLst>
      <p:ext uri="{BB962C8B-B14F-4D97-AF65-F5344CB8AC3E}">
        <p14:creationId xmlns:p14="http://schemas.microsoft.com/office/powerpoint/2010/main" val="830973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err="1"/>
              <a:t>ReLU</a:t>
            </a:r>
            <a:r>
              <a:rPr lang="en-US" sz="1200" dirty="0"/>
              <a:t> units can “die”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large gradient flowing through a </a:t>
            </a:r>
            <a:r>
              <a:rPr lang="en-US" sz="1200" dirty="0" err="1"/>
              <a:t>ReLU</a:t>
            </a:r>
            <a:r>
              <a:rPr lang="en-US" sz="1200" dirty="0"/>
              <a:t> could cause weights to update in such a way that the neuron will never activate on any </a:t>
            </a:r>
            <a:r>
              <a:rPr lang="en-US" sz="1200" dirty="0" err="1"/>
              <a:t>datapoint</a:t>
            </a:r>
            <a:r>
              <a:rPr lang="en-US" sz="1200" dirty="0"/>
              <a:t> again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gradient flowing through the unit will forever be zero from that point on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With a proper setting of the learning rate this is less frequently an issue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14</a:t>
            </a:fld>
            <a:endParaRPr lang="en-US"/>
          </a:p>
        </p:txBody>
      </p:sp>
    </p:spTree>
    <p:extLst>
      <p:ext uri="{BB962C8B-B14F-4D97-AF65-F5344CB8AC3E}">
        <p14:creationId xmlns:p14="http://schemas.microsoft.com/office/powerpoint/2010/main" val="2080185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Adaptive Gradient Algorithm</a:t>
            </a:r>
            <a:r>
              <a:rPr lang="en-US" sz="1200" dirty="0"/>
              <a:t> (</a:t>
            </a:r>
            <a:r>
              <a:rPr lang="en-US" sz="1200" dirty="0" err="1"/>
              <a:t>AdaGrad</a:t>
            </a:r>
            <a:r>
              <a:rPr lang="en-US" sz="1200" dirty="0"/>
              <a:t>) that maintains a per-parameter learning rate that improves performance on problems with sparse gradients (e.g. natural language and computer vision problems).</a:t>
            </a:r>
          </a:p>
          <a:p>
            <a:r>
              <a:rPr lang="en-US" sz="1200" b="1" dirty="0"/>
              <a:t>Root Mean Square Propagation</a:t>
            </a:r>
            <a:r>
              <a:rPr lang="en-US" sz="1200" dirty="0"/>
              <a:t> (</a:t>
            </a:r>
            <a:r>
              <a:rPr lang="en-US" sz="1200" dirty="0" err="1"/>
              <a:t>RMSProp</a:t>
            </a:r>
            <a:r>
              <a:rPr lang="en-US" sz="1200" dirty="0"/>
              <a:t>) that also maintains per-parameter learning rates that are adapted based on the average of recent magnitudes of the gradients for the weight (e.g. how quickly it is changing). This means the algorithm does well on online and non-stationary problems (e.g. noisy).</a:t>
            </a:r>
          </a:p>
          <a:p>
            <a:endParaRPr lang="en-US" sz="1200" dirty="0"/>
          </a:p>
          <a:p>
            <a:r>
              <a:rPr lang="en-US" sz="1200" dirty="0"/>
              <a:t>Adam realizes the benefits of both </a:t>
            </a:r>
            <a:r>
              <a:rPr lang="en-US" sz="1200" dirty="0" err="1"/>
              <a:t>AdaGrad</a:t>
            </a:r>
            <a:r>
              <a:rPr lang="en-US" sz="1200" dirty="0"/>
              <a:t> and </a:t>
            </a:r>
            <a:r>
              <a:rPr lang="en-US" sz="1200" dirty="0" err="1"/>
              <a:t>RMSProp</a:t>
            </a:r>
            <a:r>
              <a:rPr lang="en-US" sz="1200" dirty="0"/>
              <a:t>.</a:t>
            </a:r>
          </a:p>
          <a:p>
            <a:r>
              <a:rPr lang="en-US" sz="1200" dirty="0"/>
              <a:t>Instead of adapting the parameter learning rates based on the average first moment (the mean) as in </a:t>
            </a:r>
            <a:r>
              <a:rPr lang="en-US" sz="1200" dirty="0" err="1"/>
              <a:t>RMSProp</a:t>
            </a:r>
            <a:r>
              <a:rPr lang="en-US" sz="1200" dirty="0"/>
              <a:t>, Adam also makes use of the average of the second moments of the gradients (the </a:t>
            </a:r>
            <a:r>
              <a:rPr lang="en-US" sz="1200" dirty="0" err="1"/>
              <a:t>uncentered</a:t>
            </a:r>
            <a:r>
              <a:rPr lang="en-US" sz="1200" dirty="0"/>
              <a:t> variance).</a:t>
            </a:r>
          </a:p>
          <a:p>
            <a:r>
              <a:rPr lang="en-US" sz="1200" dirty="0"/>
              <a:t>Specifically, the algorithm calculates an exponential moving average of the gradient and the squared gradient, and the parameters beta1 and beta2 control the decay rates of these moving averages.</a:t>
            </a:r>
          </a:p>
          <a:p>
            <a:r>
              <a:rPr lang="en-US" sz="1200" dirty="0"/>
              <a:t>The initial value of the moving averages and beta1 and beta2 values close to 1.0 (recommended) result in a bias of moment estimates towards zero. This bias is overcome by first calculating the biased estimates before then calculating bias-corrected estimates.</a:t>
            </a:r>
          </a:p>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15</a:t>
            </a:fld>
            <a:endParaRPr lang="en-US"/>
          </a:p>
        </p:txBody>
      </p:sp>
    </p:spTree>
    <p:extLst>
      <p:ext uri="{BB962C8B-B14F-4D97-AF65-F5344CB8AC3E}">
        <p14:creationId xmlns:p14="http://schemas.microsoft.com/office/powerpoint/2010/main" val="37436532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026" name="Picture 2" descr="C:\Users\jnsch\Desktop\O14ThemesHandoffs\WorkingFiles\FinalHanoff\Sketchbook\Cover.jpg"/>
          <p:cNvPicPr>
            <a:picLocks noChangeAspect="1" noChangeArrowheads="1"/>
          </p:cNvPicPr>
          <p:nvPr/>
        </p:nvPicPr>
        <p:blipFill>
          <a:blip r:embed="rId2">
            <a:duotone>
              <a:prstClr val="black"/>
              <a:schemeClr val="tx2">
                <a:tint val="45000"/>
                <a:satMod val="400000"/>
              </a:schemeClr>
            </a:duotone>
            <a:lum bright="2000"/>
          </a:blip>
          <a:srcRect/>
          <a:stretch>
            <a:fillRect/>
          </a:stretch>
        </p:blipFill>
        <p:spPr bwMode="auto">
          <a:xfrm>
            <a:off x="0" y="0"/>
            <a:ext cx="9144000" cy="6858000"/>
          </a:xfrm>
          <a:prstGeom prst="rect">
            <a:avLst/>
          </a:prstGeom>
          <a:noFill/>
        </p:spPr>
      </p:pic>
      <p:grpSp>
        <p:nvGrpSpPr>
          <p:cNvPr id="16" name="Group 15"/>
          <p:cNvGrpSpPr/>
          <p:nvPr/>
        </p:nvGrpSpPr>
        <p:grpSpPr>
          <a:xfrm rot="20533676">
            <a:off x="618027" y="3923015"/>
            <a:ext cx="2508736" cy="2527488"/>
            <a:chOff x="494947" y="417279"/>
            <a:chExt cx="2417578" cy="2421351"/>
          </a:xfrm>
        </p:grpSpPr>
        <p:sp>
          <p:nvSpPr>
            <p:cNvPr id="12" name="Freeform 11"/>
            <p:cNvSpPr/>
            <p:nvPr/>
          </p:nvSpPr>
          <p:spPr>
            <a:xfrm>
              <a:off x="494947" y="494484"/>
              <a:ext cx="2328384" cy="2344146"/>
            </a:xfrm>
            <a:custGeom>
              <a:avLst/>
              <a:gdLst>
                <a:gd name="connsiteX0" fmla="*/ 94077 w 2328384"/>
                <a:gd name="connsiteY0" fmla="*/ 0 h 2344146"/>
                <a:gd name="connsiteX1" fmla="*/ 0 w 2328384"/>
                <a:gd name="connsiteY1" fmla="*/ 2344146 h 2344146"/>
                <a:gd name="connsiteX2" fmla="*/ 2328384 w 2328384"/>
                <a:gd name="connsiteY2" fmla="*/ 2250067 h 2344146"/>
                <a:gd name="connsiteX3" fmla="*/ 94077 w 2328384"/>
                <a:gd name="connsiteY3" fmla="*/ 0 h 2344146"/>
              </a:gdLst>
              <a:ahLst/>
              <a:cxnLst>
                <a:cxn ang="0">
                  <a:pos x="connsiteX0" y="connsiteY0"/>
                </a:cxn>
                <a:cxn ang="0">
                  <a:pos x="connsiteX1" y="connsiteY1"/>
                </a:cxn>
                <a:cxn ang="0">
                  <a:pos x="connsiteX2" y="connsiteY2"/>
                </a:cxn>
                <a:cxn ang="0">
                  <a:pos x="connsiteX3" y="connsiteY3"/>
                </a:cxn>
              </a:cxnLst>
              <a:rect l="l" t="t" r="r" b="b"/>
              <a:pathLst>
                <a:path w="2328384" h="2344146">
                  <a:moveTo>
                    <a:pt x="94077" y="0"/>
                  </a:moveTo>
                  <a:lnTo>
                    <a:pt x="0" y="2344146"/>
                  </a:lnTo>
                  <a:lnTo>
                    <a:pt x="2328384" y="2250067"/>
                  </a:lnTo>
                  <a:lnTo>
                    <a:pt x="94077" y="0"/>
                  </a:lnTo>
                  <a:close/>
                </a:path>
              </a:pathLst>
            </a:custGeom>
            <a:gradFill flip="none" rotWithShape="1">
              <a:gsLst>
                <a:gs pos="0">
                  <a:srgbClr val="000100">
                    <a:alpha val="31000"/>
                  </a:srgbClr>
                </a:gs>
                <a:gs pos="49000">
                  <a:srgbClr val="FEFFFF">
                    <a:alpha val="0"/>
                  </a:srgbClr>
                </a:gs>
              </a:gsLst>
              <a:path path="circle">
                <a:fillToRect t="100000" r="100000"/>
              </a:path>
              <a:tileRect l="-100000" b="-100000"/>
            </a:gradFill>
            <a:ln>
              <a:noFill/>
            </a:ln>
            <a:effectLst>
              <a:outerShdw blurRad="50800" dist="12700" dir="5400000" rotWithShape="0">
                <a:srgbClr val="000000">
                  <a:alpha val="37000"/>
                </a:srgbClr>
              </a:outerShdw>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90935" y="417279"/>
              <a:ext cx="2321590" cy="2321590"/>
            </a:xfrm>
            <a:prstGeom prst="rect">
              <a:avLst/>
            </a:prstGeom>
            <a:gradFill flip="none" rotWithShape="1">
              <a:gsLst>
                <a:gs pos="0">
                  <a:srgbClr val="FAE148"/>
                </a:gs>
                <a:gs pos="100000">
                  <a:srgbClr val="FFEB63"/>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stickie-shadow.png"/>
            <p:cNvPicPr>
              <a:picLocks noChangeAspect="1"/>
            </p:cNvPicPr>
            <p:nvPr/>
          </p:nvPicPr>
          <p:blipFill>
            <a:blip r:embed="rId3"/>
            <a:stretch>
              <a:fillRect/>
            </a:stretch>
          </p:blipFill>
          <p:spPr>
            <a:xfrm>
              <a:off x="614456" y="436040"/>
              <a:ext cx="404704" cy="461174"/>
            </a:xfrm>
            <a:prstGeom prst="rect">
              <a:avLst/>
            </a:prstGeom>
          </p:spPr>
        </p:pic>
        <p:pic>
          <p:nvPicPr>
            <p:cNvPr id="15" name="Picture 14" descr="stickie-shadow.png"/>
            <p:cNvPicPr>
              <a:picLocks noChangeAspect="1"/>
            </p:cNvPicPr>
            <p:nvPr/>
          </p:nvPicPr>
          <p:blipFill>
            <a:blip r:embed="rId3"/>
            <a:stretch>
              <a:fillRect/>
            </a:stretch>
          </p:blipFill>
          <p:spPr>
            <a:xfrm rot="16200000">
              <a:off x="637932" y="2282410"/>
              <a:ext cx="404704" cy="461174"/>
            </a:xfrm>
            <a:prstGeom prst="rect">
              <a:avLst/>
            </a:prstGeom>
          </p:spPr>
        </p:pic>
      </p:grpSp>
      <p:pic>
        <p:nvPicPr>
          <p:cNvPr id="8" name="Picture 7" descr="TitleCard.png"/>
          <p:cNvPicPr>
            <a:picLocks noChangeAspect="1"/>
          </p:cNvPicPr>
          <p:nvPr/>
        </p:nvPicPr>
        <p:blipFill>
          <a:blip r:embed="rId4"/>
          <a:stretch>
            <a:fillRect/>
          </a:stretch>
        </p:blipFill>
        <p:spPr>
          <a:xfrm rot="343346">
            <a:off x="2856203" y="2587842"/>
            <a:ext cx="5773084" cy="3850817"/>
          </a:xfrm>
          <a:prstGeom prst="rect">
            <a:avLst/>
          </a:prstGeom>
        </p:spPr>
      </p:pic>
      <p:sp>
        <p:nvSpPr>
          <p:cNvPr id="2" name="Title 1"/>
          <p:cNvSpPr>
            <a:spLocks noGrp="1"/>
          </p:cNvSpPr>
          <p:nvPr>
            <p:ph type="ctrTitle"/>
          </p:nvPr>
        </p:nvSpPr>
        <p:spPr>
          <a:xfrm rot="360000">
            <a:off x="3339809" y="3015792"/>
            <a:ext cx="4847038" cy="1599722"/>
          </a:xfrm>
        </p:spPr>
        <p:txBody>
          <a:bodyPr anchor="b"/>
          <a:lstStyle>
            <a:lvl1pPr>
              <a:defRPr sz="4800">
                <a:solidFill>
                  <a:srgbClr val="000100"/>
                </a:solidFill>
                <a:effectLst>
                  <a:outerShdw blurRad="63500" sx="102000" sy="102000" algn="ctr" rotWithShape="0">
                    <a:srgbClr val="FFFFFF">
                      <a:alpha val="40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rot="360000">
            <a:off x="3200499" y="4766916"/>
            <a:ext cx="4836456" cy="1040845"/>
          </a:xfrm>
        </p:spPr>
        <p:txBody>
          <a:bodyPr>
            <a:normAutofit/>
          </a:bodyPr>
          <a:lstStyle>
            <a:lvl1pPr marL="0" indent="0" algn="ctr">
              <a:buNone/>
              <a:defRPr sz="1800">
                <a:solidFill>
                  <a:srgbClr val="0001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20520000">
            <a:off x="963292" y="5061539"/>
            <a:ext cx="1968535" cy="534991"/>
          </a:xfrm>
        </p:spPr>
        <p:txBody>
          <a:bodyPr anchor="t"/>
          <a:lstStyle>
            <a:lvl1pPr algn="ctr">
              <a:defRPr sz="2200">
                <a:solidFill>
                  <a:schemeClr val="accent1"/>
                </a:solidFill>
              </a:defRPr>
            </a:lvl1pPr>
          </a:lstStyle>
          <a:p>
            <a:fld id="{BCED3E41-E2DE-48B7-AD25-2C05D8372D60}" type="datetime4">
              <a:rPr lang="en-US" smtClean="0"/>
              <a:pPr/>
              <a:t>September 21, 2020</a:t>
            </a:fld>
            <a:endParaRPr lang="en-US"/>
          </a:p>
        </p:txBody>
      </p:sp>
      <p:sp>
        <p:nvSpPr>
          <p:cNvPr id="5" name="Footer Placeholder 4"/>
          <p:cNvSpPr>
            <a:spLocks noGrp="1"/>
          </p:cNvSpPr>
          <p:nvPr>
            <p:ph type="ftr" sz="quarter" idx="11"/>
          </p:nvPr>
        </p:nvSpPr>
        <p:spPr>
          <a:xfrm rot="20520000">
            <a:off x="647592" y="4135346"/>
            <a:ext cx="2085881" cy="835010"/>
          </a:xfrm>
        </p:spPr>
        <p:txBody>
          <a:bodyPr anchor="ctr"/>
          <a:lstStyle>
            <a:lvl1pPr algn="l">
              <a:defRPr sz="1600">
                <a:solidFill>
                  <a:schemeClr val="accent5">
                    <a:lumMod val="50000"/>
                  </a:schemeClr>
                </a:solidFill>
              </a:defRPr>
            </a:lvl1pPr>
          </a:lstStyle>
          <a:p>
            <a:endParaRPr lang="en-US" dirty="0"/>
          </a:p>
        </p:txBody>
      </p:sp>
      <p:sp>
        <p:nvSpPr>
          <p:cNvPr id="6" name="Slide Number Placeholder 5"/>
          <p:cNvSpPr>
            <a:spLocks noGrp="1"/>
          </p:cNvSpPr>
          <p:nvPr>
            <p:ph type="sldNum" sz="quarter" idx="12"/>
          </p:nvPr>
        </p:nvSpPr>
        <p:spPr>
          <a:xfrm rot="20520000">
            <a:off x="1981439" y="5509808"/>
            <a:ext cx="738180" cy="426607"/>
          </a:xfrm>
        </p:spPr>
        <p:txBody>
          <a:bodyPr/>
          <a:lstStyle>
            <a:lvl1pPr algn="r">
              <a:defRPr>
                <a:solidFill>
                  <a:schemeClr val="accent1">
                    <a:lumMod val="75000"/>
                  </a:schemeClr>
                </a:solidFill>
              </a:defRPr>
            </a:lvl1pPr>
          </a:lstStyle>
          <a:p>
            <a:fld id="{D739C4FB-7D33-419B-8833-D1372BFD11C8}" type="slidenum">
              <a:rPr lang="en-US" smtClean="0"/>
              <a:t>‹#›</a:t>
            </a:fld>
            <a:endParaRPr lang="en-US"/>
          </a:p>
        </p:txBody>
      </p:sp>
      <p:pic>
        <p:nvPicPr>
          <p:cNvPr id="9" name="Picture 8" descr="coverBand.png"/>
          <p:cNvPicPr>
            <a:picLocks noChangeAspect="1"/>
          </p:cNvPicPr>
          <p:nvPr/>
        </p:nvPicPr>
        <p:blipFill>
          <a:blip r:embed="rId5"/>
          <a:stretch>
            <a:fillRect/>
          </a:stretch>
        </p:blipFill>
        <p:spPr>
          <a:xfrm>
            <a:off x="0" y="5880100"/>
            <a:ext cx="9144000" cy="330200"/>
          </a:xfrm>
          <a:prstGeom prst="rect">
            <a:avLst/>
          </a:prstGeom>
          <a:effectLst>
            <a:outerShdw blurRad="63500" dist="38100" dir="5400000" algn="t" rotWithShape="0">
              <a:prstClr val="black">
                <a:alpha val="59000"/>
              </a:prstClr>
            </a:outerShdw>
          </a:effec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A13538-6727-E34D-AF87-C8A5A06F92D2}" type="datetimeFigureOut">
              <a:rPr lang="en-US" smtClean="0"/>
              <a:t>9/21/2020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54F61-4EB2-064B-9FEB-93EFAD73A18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50278"/>
            <a:ext cx="1963320" cy="546952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51280" y="838199"/>
            <a:ext cx="5907840" cy="51816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A13538-6727-E34D-AF87-C8A5A06F92D2}" type="datetimeFigureOut">
              <a:rPr lang="en-US" smtClean="0"/>
              <a:t>9/21/2020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54F61-4EB2-064B-9FEB-93EFAD73A18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A13538-6727-E34D-AF87-C8A5A06F92D2}" type="datetimeFigureOut">
              <a:rPr lang="en-US" smtClean="0"/>
              <a:t>9/21/2020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54F61-4EB2-064B-9FEB-93EFAD73A18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51280" y="1497993"/>
            <a:ext cx="8041439" cy="2097259"/>
          </a:xfrm>
        </p:spPr>
        <p:txBody>
          <a:bodyPr anchor="b"/>
          <a:lstStyle>
            <a:lvl1pPr algn="ctr">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838199" y="3754402"/>
            <a:ext cx="7467601" cy="15001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F78D1B-BB73-41B2-8202-C6678B761557}" type="datetime4">
              <a:rPr lang="en-US" smtClean="0"/>
              <a:pPr/>
              <a:t>September 21, 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744759D-0EFF-4FB2-9CCE-04E00944F0F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fld id="{09A13538-6727-E34D-AF87-C8A5A06F92D2}" type="datetimeFigureOut">
              <a:rPr lang="en-US" smtClean="0"/>
              <a:t>9/21/2020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854F61-4EB2-064B-9FEB-93EFAD73A181}" type="slidenum">
              <a:rPr lang="en-US" smtClean="0"/>
              <a:t>‹#›</a:t>
            </a:fld>
            <a:endParaRPr lang="en-US"/>
          </a:p>
        </p:txBody>
      </p:sp>
      <p:sp>
        <p:nvSpPr>
          <p:cNvPr id="9" name="Content Placeholder 8"/>
          <p:cNvSpPr>
            <a:spLocks noGrp="1"/>
          </p:cNvSpPr>
          <p:nvPr>
            <p:ph sz="quarter" idx="13"/>
          </p:nvPr>
        </p:nvSpPr>
        <p:spPr>
          <a:xfrm>
            <a:off x="841248" y="2039112"/>
            <a:ext cx="3657600" cy="39502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4"/>
          </p:nvPr>
        </p:nvSpPr>
        <p:spPr>
          <a:xfrm>
            <a:off x="4645152" y="2039112"/>
            <a:ext cx="3657600" cy="39502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41248" y="2038388"/>
            <a:ext cx="3017520" cy="542395"/>
          </a:xfrm>
        </p:spPr>
        <p:txBody>
          <a:bodyPr anchor="b">
            <a:noAutofit/>
          </a:bodyPr>
          <a:lstStyle>
            <a:lvl1pPr marL="0" indent="0" algn="ctr">
              <a:buNone/>
              <a:defRPr sz="2400" b="0">
                <a:solidFill>
                  <a:schemeClr val="tx2"/>
                </a:solidFill>
                <a:latin typeface="+mn-lt"/>
                <a:cs typeface="Bradley Hand ITC TT-Bold"/>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5291091" y="2038387"/>
            <a:ext cx="3014708" cy="542394"/>
          </a:xfrm>
        </p:spPr>
        <p:txBody>
          <a:bodyPr anchor="b">
            <a:noAutofit/>
          </a:bodyPr>
          <a:lstStyle>
            <a:lvl1pPr marL="0" indent="0" algn="ctr">
              <a:buNone/>
              <a:defRPr sz="2400" b="0">
                <a:solidFill>
                  <a:schemeClr val="tx2"/>
                </a:solidFill>
                <a:latin typeface="+mn-lt"/>
                <a:cs typeface="Bradley Hand ITC TT-Bold"/>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09A13538-6727-E34D-AF87-C8A5A06F92D2}" type="datetimeFigureOut">
              <a:rPr lang="en-US" smtClean="0"/>
              <a:t>9/21/2020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854F61-4EB2-064B-9FEB-93EFAD73A181}" type="slidenum">
              <a:rPr lang="en-US" smtClean="0"/>
              <a:t>‹#›</a:t>
            </a:fld>
            <a:endParaRPr lang="en-US"/>
          </a:p>
        </p:txBody>
      </p:sp>
      <p:sp>
        <p:nvSpPr>
          <p:cNvPr id="16" name="Freeform 22"/>
          <p:cNvSpPr>
            <a:spLocks/>
          </p:cNvSpPr>
          <p:nvPr/>
        </p:nvSpPr>
        <p:spPr bwMode="auto">
          <a:xfrm rot="20274567">
            <a:off x="3933637" y="4281002"/>
            <a:ext cx="1288495" cy="722529"/>
          </a:xfrm>
          <a:custGeom>
            <a:avLst/>
            <a:gdLst/>
            <a:ahLst/>
            <a:cxnLst/>
            <a:rect l="l" t="t" r="r" b="b"/>
            <a:pathLst>
              <a:path w="1288494" h="722529">
                <a:moveTo>
                  <a:pt x="548461" y="537763"/>
                </a:moveTo>
                <a:lnTo>
                  <a:pt x="548461" y="537763"/>
                </a:lnTo>
                <a:lnTo>
                  <a:pt x="548461" y="537763"/>
                </a:lnTo>
                <a:close/>
                <a:moveTo>
                  <a:pt x="547489" y="536791"/>
                </a:moveTo>
                <a:lnTo>
                  <a:pt x="548461" y="537763"/>
                </a:lnTo>
                <a:lnTo>
                  <a:pt x="546516" y="536791"/>
                </a:lnTo>
                <a:lnTo>
                  <a:pt x="544572" y="535818"/>
                </a:lnTo>
                <a:close/>
                <a:moveTo>
                  <a:pt x="338413" y="443436"/>
                </a:moveTo>
                <a:lnTo>
                  <a:pt x="340357" y="444408"/>
                </a:lnTo>
                <a:lnTo>
                  <a:pt x="339385" y="444408"/>
                </a:lnTo>
                <a:close/>
                <a:moveTo>
                  <a:pt x="337440" y="442463"/>
                </a:moveTo>
                <a:lnTo>
                  <a:pt x="338413" y="443436"/>
                </a:lnTo>
                <a:lnTo>
                  <a:pt x="338412" y="443436"/>
                </a:lnTo>
                <a:close/>
                <a:moveTo>
                  <a:pt x="334522" y="440518"/>
                </a:moveTo>
                <a:lnTo>
                  <a:pt x="334523" y="441491"/>
                </a:lnTo>
                <a:lnTo>
                  <a:pt x="333550" y="441491"/>
                </a:lnTo>
                <a:lnTo>
                  <a:pt x="331605" y="439546"/>
                </a:lnTo>
                <a:close/>
                <a:moveTo>
                  <a:pt x="644733" y="565964"/>
                </a:moveTo>
                <a:lnTo>
                  <a:pt x="642788" y="565964"/>
                </a:lnTo>
                <a:lnTo>
                  <a:pt x="641816" y="565964"/>
                </a:lnTo>
                <a:lnTo>
                  <a:pt x="641816" y="565964"/>
                </a:lnTo>
                <a:close/>
                <a:moveTo>
                  <a:pt x="457051" y="488168"/>
                </a:moveTo>
                <a:lnTo>
                  <a:pt x="458996" y="489140"/>
                </a:lnTo>
                <a:lnTo>
                  <a:pt x="458993" y="489139"/>
                </a:lnTo>
                <a:close/>
                <a:moveTo>
                  <a:pt x="243112" y="383144"/>
                </a:moveTo>
                <a:lnTo>
                  <a:pt x="244085" y="384117"/>
                </a:lnTo>
                <a:lnTo>
                  <a:pt x="244085" y="384117"/>
                </a:lnTo>
                <a:close/>
                <a:moveTo>
                  <a:pt x="781848" y="599027"/>
                </a:moveTo>
                <a:lnTo>
                  <a:pt x="781848" y="599027"/>
                </a:lnTo>
                <a:lnTo>
                  <a:pt x="780876" y="599027"/>
                </a:lnTo>
                <a:close/>
                <a:moveTo>
                  <a:pt x="242140" y="366612"/>
                </a:moveTo>
                <a:lnTo>
                  <a:pt x="244085" y="368557"/>
                </a:lnTo>
                <a:lnTo>
                  <a:pt x="241797" y="366956"/>
                </a:lnTo>
                <a:close/>
                <a:moveTo>
                  <a:pt x="141978" y="301458"/>
                </a:moveTo>
                <a:lnTo>
                  <a:pt x="141978" y="301459"/>
                </a:lnTo>
                <a:lnTo>
                  <a:pt x="141977" y="301459"/>
                </a:lnTo>
                <a:close/>
                <a:moveTo>
                  <a:pt x="142950" y="301458"/>
                </a:moveTo>
                <a:lnTo>
                  <a:pt x="142950" y="302430"/>
                </a:lnTo>
                <a:lnTo>
                  <a:pt x="141978" y="301459"/>
                </a:lnTo>
                <a:close/>
                <a:moveTo>
                  <a:pt x="979256" y="620421"/>
                </a:moveTo>
                <a:lnTo>
                  <a:pt x="979165" y="620512"/>
                </a:lnTo>
                <a:lnTo>
                  <a:pt x="978283" y="620421"/>
                </a:lnTo>
                <a:close/>
                <a:moveTo>
                  <a:pt x="93355" y="247974"/>
                </a:moveTo>
                <a:lnTo>
                  <a:pt x="94328" y="248946"/>
                </a:lnTo>
                <a:lnTo>
                  <a:pt x="94328" y="249919"/>
                </a:lnTo>
                <a:close/>
                <a:moveTo>
                  <a:pt x="1075528" y="637925"/>
                </a:moveTo>
                <a:lnTo>
                  <a:pt x="1075528" y="637925"/>
                </a:lnTo>
                <a:lnTo>
                  <a:pt x="1074555" y="637925"/>
                </a:lnTo>
                <a:close/>
                <a:moveTo>
                  <a:pt x="47650" y="177958"/>
                </a:moveTo>
                <a:lnTo>
                  <a:pt x="49595" y="178930"/>
                </a:lnTo>
                <a:lnTo>
                  <a:pt x="49595" y="180875"/>
                </a:lnTo>
                <a:lnTo>
                  <a:pt x="51540" y="183792"/>
                </a:lnTo>
                <a:lnTo>
                  <a:pt x="50568" y="184764"/>
                </a:lnTo>
                <a:lnTo>
                  <a:pt x="49595" y="184765"/>
                </a:lnTo>
                <a:lnTo>
                  <a:pt x="48623" y="183792"/>
                </a:lnTo>
                <a:lnTo>
                  <a:pt x="46678" y="182820"/>
                </a:lnTo>
                <a:lnTo>
                  <a:pt x="45705" y="179903"/>
                </a:lnTo>
                <a:lnTo>
                  <a:pt x="46678" y="179902"/>
                </a:lnTo>
                <a:lnTo>
                  <a:pt x="46678" y="178930"/>
                </a:lnTo>
                <a:close/>
                <a:moveTo>
                  <a:pt x="35008" y="156564"/>
                </a:moveTo>
                <a:lnTo>
                  <a:pt x="36953" y="159157"/>
                </a:lnTo>
                <a:lnTo>
                  <a:pt x="36953" y="159481"/>
                </a:lnTo>
                <a:close/>
                <a:moveTo>
                  <a:pt x="25284" y="133225"/>
                </a:moveTo>
                <a:lnTo>
                  <a:pt x="28201" y="141005"/>
                </a:lnTo>
                <a:lnTo>
                  <a:pt x="30146" y="144894"/>
                </a:lnTo>
                <a:lnTo>
                  <a:pt x="33063" y="147811"/>
                </a:lnTo>
                <a:lnTo>
                  <a:pt x="33063" y="146839"/>
                </a:lnTo>
                <a:lnTo>
                  <a:pt x="34036" y="148784"/>
                </a:lnTo>
                <a:lnTo>
                  <a:pt x="35008" y="151701"/>
                </a:lnTo>
                <a:lnTo>
                  <a:pt x="34036" y="149756"/>
                </a:lnTo>
                <a:lnTo>
                  <a:pt x="33064" y="148784"/>
                </a:lnTo>
                <a:lnTo>
                  <a:pt x="32091" y="149756"/>
                </a:lnTo>
                <a:lnTo>
                  <a:pt x="25284" y="137114"/>
                </a:lnTo>
                <a:lnTo>
                  <a:pt x="26256" y="137115"/>
                </a:lnTo>
                <a:lnTo>
                  <a:pt x="25284" y="136142"/>
                </a:lnTo>
                <a:close/>
                <a:moveTo>
                  <a:pt x="1277796" y="622366"/>
                </a:moveTo>
                <a:lnTo>
                  <a:pt x="1283631" y="625284"/>
                </a:lnTo>
                <a:lnTo>
                  <a:pt x="1285576" y="628201"/>
                </a:lnTo>
                <a:lnTo>
                  <a:pt x="1287521" y="630146"/>
                </a:lnTo>
                <a:lnTo>
                  <a:pt x="1288494" y="634036"/>
                </a:lnTo>
                <a:lnTo>
                  <a:pt x="1287521" y="637926"/>
                </a:lnTo>
                <a:lnTo>
                  <a:pt x="1285576" y="642788"/>
                </a:lnTo>
                <a:lnTo>
                  <a:pt x="1282659" y="646677"/>
                </a:lnTo>
                <a:lnTo>
                  <a:pt x="1277797" y="650567"/>
                </a:lnTo>
                <a:lnTo>
                  <a:pt x="1271962" y="654457"/>
                </a:lnTo>
                <a:lnTo>
                  <a:pt x="1264183" y="658347"/>
                </a:lnTo>
                <a:lnTo>
                  <a:pt x="1255431" y="662237"/>
                </a:lnTo>
                <a:lnTo>
                  <a:pt x="1235982" y="670016"/>
                </a:lnTo>
                <a:lnTo>
                  <a:pt x="1215560" y="676824"/>
                </a:lnTo>
                <a:lnTo>
                  <a:pt x="1207780" y="680713"/>
                </a:lnTo>
                <a:lnTo>
                  <a:pt x="1199028" y="685575"/>
                </a:lnTo>
                <a:lnTo>
                  <a:pt x="1179579" y="698217"/>
                </a:lnTo>
                <a:lnTo>
                  <a:pt x="1146516" y="722528"/>
                </a:lnTo>
                <a:lnTo>
                  <a:pt x="1140681" y="722529"/>
                </a:lnTo>
                <a:lnTo>
                  <a:pt x="1137764" y="721556"/>
                </a:lnTo>
                <a:lnTo>
                  <a:pt x="1129985" y="714748"/>
                </a:lnTo>
                <a:lnTo>
                  <a:pt x="1137764" y="708914"/>
                </a:lnTo>
                <a:lnTo>
                  <a:pt x="1146516" y="703079"/>
                </a:lnTo>
                <a:lnTo>
                  <a:pt x="1156241" y="696273"/>
                </a:lnTo>
                <a:lnTo>
                  <a:pt x="1168883" y="690437"/>
                </a:lnTo>
                <a:lnTo>
                  <a:pt x="1209726" y="669044"/>
                </a:lnTo>
                <a:lnTo>
                  <a:pt x="1220422" y="662237"/>
                </a:lnTo>
                <a:lnTo>
                  <a:pt x="1229174" y="655429"/>
                </a:lnTo>
                <a:lnTo>
                  <a:pt x="1237926" y="647649"/>
                </a:lnTo>
                <a:lnTo>
                  <a:pt x="1243761" y="639870"/>
                </a:lnTo>
                <a:lnTo>
                  <a:pt x="1243761" y="639870"/>
                </a:lnTo>
                <a:lnTo>
                  <a:pt x="1245706" y="638898"/>
                </a:lnTo>
                <a:lnTo>
                  <a:pt x="1243275" y="638898"/>
                </a:lnTo>
                <a:lnTo>
                  <a:pt x="1242789" y="637925"/>
                </a:lnTo>
                <a:lnTo>
                  <a:pt x="1240844" y="635981"/>
                </a:lnTo>
                <a:lnTo>
                  <a:pt x="1237926" y="634036"/>
                </a:lnTo>
                <a:lnTo>
                  <a:pt x="1226257" y="630145"/>
                </a:lnTo>
                <a:lnTo>
                  <a:pt x="1207780" y="625284"/>
                </a:lnTo>
                <a:lnTo>
                  <a:pt x="1182496" y="620421"/>
                </a:lnTo>
                <a:lnTo>
                  <a:pt x="1113453" y="607780"/>
                </a:lnTo>
                <a:lnTo>
                  <a:pt x="1074555" y="600000"/>
                </a:lnTo>
                <a:lnTo>
                  <a:pt x="1060940" y="596110"/>
                </a:lnTo>
                <a:lnTo>
                  <a:pt x="1048299" y="592221"/>
                </a:lnTo>
                <a:lnTo>
                  <a:pt x="1036630" y="587358"/>
                </a:lnTo>
                <a:lnTo>
                  <a:pt x="1027877" y="583469"/>
                </a:lnTo>
                <a:lnTo>
                  <a:pt x="1020098" y="579579"/>
                </a:lnTo>
                <a:lnTo>
                  <a:pt x="1014263" y="574716"/>
                </a:lnTo>
                <a:lnTo>
                  <a:pt x="1009401" y="569854"/>
                </a:lnTo>
                <a:lnTo>
                  <a:pt x="1006483" y="564992"/>
                </a:lnTo>
                <a:lnTo>
                  <a:pt x="1002594" y="554295"/>
                </a:lnTo>
                <a:lnTo>
                  <a:pt x="1030795" y="566937"/>
                </a:lnTo>
                <a:lnTo>
                  <a:pt x="1058996" y="577634"/>
                </a:lnTo>
                <a:lnTo>
                  <a:pt x="1087197" y="587358"/>
                </a:lnTo>
                <a:lnTo>
                  <a:pt x="1116371" y="596110"/>
                </a:lnTo>
                <a:lnTo>
                  <a:pt x="1145544" y="602917"/>
                </a:lnTo>
                <a:lnTo>
                  <a:pt x="1174717" y="609725"/>
                </a:lnTo>
                <a:lnTo>
                  <a:pt x="1204863" y="614587"/>
                </a:lnTo>
                <a:lnTo>
                  <a:pt x="1234036" y="618476"/>
                </a:lnTo>
                <a:lnTo>
                  <a:pt x="1248623" y="618476"/>
                </a:lnTo>
                <a:lnTo>
                  <a:pt x="1260293" y="619449"/>
                </a:lnTo>
                <a:lnTo>
                  <a:pt x="1270017" y="620422"/>
                </a:lnTo>
                <a:close/>
                <a:moveTo>
                  <a:pt x="13614" y="101134"/>
                </a:moveTo>
                <a:lnTo>
                  <a:pt x="15560" y="104051"/>
                </a:lnTo>
                <a:lnTo>
                  <a:pt x="16532" y="104052"/>
                </a:lnTo>
                <a:lnTo>
                  <a:pt x="15559" y="105024"/>
                </a:lnTo>
                <a:lnTo>
                  <a:pt x="16532" y="109886"/>
                </a:lnTo>
                <a:lnTo>
                  <a:pt x="16532" y="110859"/>
                </a:lnTo>
                <a:lnTo>
                  <a:pt x="15559" y="110858"/>
                </a:lnTo>
                <a:lnTo>
                  <a:pt x="14587" y="108913"/>
                </a:lnTo>
                <a:lnTo>
                  <a:pt x="15559" y="108913"/>
                </a:lnTo>
                <a:lnTo>
                  <a:pt x="15559" y="106969"/>
                </a:lnTo>
                <a:lnTo>
                  <a:pt x="14587" y="105024"/>
                </a:lnTo>
                <a:lnTo>
                  <a:pt x="14587" y="103079"/>
                </a:lnTo>
                <a:close/>
                <a:moveTo>
                  <a:pt x="5835" y="22366"/>
                </a:moveTo>
                <a:lnTo>
                  <a:pt x="5835" y="23338"/>
                </a:lnTo>
                <a:lnTo>
                  <a:pt x="5658" y="22542"/>
                </a:lnTo>
                <a:close/>
                <a:moveTo>
                  <a:pt x="3890" y="14586"/>
                </a:moveTo>
                <a:lnTo>
                  <a:pt x="4862" y="15559"/>
                </a:lnTo>
                <a:lnTo>
                  <a:pt x="4862" y="18476"/>
                </a:lnTo>
                <a:lnTo>
                  <a:pt x="4668" y="18087"/>
                </a:lnTo>
                <a:close/>
                <a:moveTo>
                  <a:pt x="1884" y="3039"/>
                </a:moveTo>
                <a:lnTo>
                  <a:pt x="3890" y="9724"/>
                </a:lnTo>
                <a:lnTo>
                  <a:pt x="3890" y="10697"/>
                </a:lnTo>
                <a:lnTo>
                  <a:pt x="2917" y="9724"/>
                </a:lnTo>
                <a:lnTo>
                  <a:pt x="2917" y="8752"/>
                </a:lnTo>
                <a:lnTo>
                  <a:pt x="1945" y="8751"/>
                </a:lnTo>
                <a:lnTo>
                  <a:pt x="1945" y="13613"/>
                </a:lnTo>
                <a:lnTo>
                  <a:pt x="2917" y="13613"/>
                </a:lnTo>
                <a:lnTo>
                  <a:pt x="2917" y="14586"/>
                </a:lnTo>
                <a:lnTo>
                  <a:pt x="4668" y="18087"/>
                </a:lnTo>
                <a:lnTo>
                  <a:pt x="5658" y="22542"/>
                </a:lnTo>
                <a:lnTo>
                  <a:pt x="4862" y="23338"/>
                </a:lnTo>
                <a:lnTo>
                  <a:pt x="4862" y="24310"/>
                </a:lnTo>
                <a:lnTo>
                  <a:pt x="5835" y="25283"/>
                </a:lnTo>
                <a:lnTo>
                  <a:pt x="6807" y="27228"/>
                </a:lnTo>
                <a:lnTo>
                  <a:pt x="7780" y="34035"/>
                </a:lnTo>
                <a:lnTo>
                  <a:pt x="7780" y="36952"/>
                </a:lnTo>
                <a:lnTo>
                  <a:pt x="8752" y="40842"/>
                </a:lnTo>
                <a:lnTo>
                  <a:pt x="9725" y="44732"/>
                </a:lnTo>
                <a:lnTo>
                  <a:pt x="9724" y="48622"/>
                </a:lnTo>
                <a:lnTo>
                  <a:pt x="7780" y="44732"/>
                </a:lnTo>
                <a:lnTo>
                  <a:pt x="5835" y="40842"/>
                </a:lnTo>
                <a:lnTo>
                  <a:pt x="6807" y="48622"/>
                </a:lnTo>
                <a:lnTo>
                  <a:pt x="8752" y="50567"/>
                </a:lnTo>
                <a:lnTo>
                  <a:pt x="10697" y="55429"/>
                </a:lnTo>
                <a:lnTo>
                  <a:pt x="10697" y="56401"/>
                </a:lnTo>
                <a:lnTo>
                  <a:pt x="12642" y="60291"/>
                </a:lnTo>
                <a:lnTo>
                  <a:pt x="13614" y="62236"/>
                </a:lnTo>
                <a:lnTo>
                  <a:pt x="14587" y="65153"/>
                </a:lnTo>
                <a:lnTo>
                  <a:pt x="17504" y="79740"/>
                </a:lnTo>
                <a:lnTo>
                  <a:pt x="20422" y="91410"/>
                </a:lnTo>
                <a:lnTo>
                  <a:pt x="19449" y="92382"/>
                </a:lnTo>
                <a:lnTo>
                  <a:pt x="22367" y="96271"/>
                </a:lnTo>
                <a:lnTo>
                  <a:pt x="23339" y="100162"/>
                </a:lnTo>
                <a:lnTo>
                  <a:pt x="27229" y="109886"/>
                </a:lnTo>
                <a:lnTo>
                  <a:pt x="29174" y="116693"/>
                </a:lnTo>
                <a:lnTo>
                  <a:pt x="32091" y="123501"/>
                </a:lnTo>
                <a:lnTo>
                  <a:pt x="35008" y="129335"/>
                </a:lnTo>
                <a:lnTo>
                  <a:pt x="35981" y="133225"/>
                </a:lnTo>
                <a:lnTo>
                  <a:pt x="41816" y="144894"/>
                </a:lnTo>
                <a:lnTo>
                  <a:pt x="47650" y="154619"/>
                </a:lnTo>
                <a:lnTo>
                  <a:pt x="58347" y="176013"/>
                </a:lnTo>
                <a:lnTo>
                  <a:pt x="56402" y="174068"/>
                </a:lnTo>
                <a:lnTo>
                  <a:pt x="57375" y="176012"/>
                </a:lnTo>
                <a:lnTo>
                  <a:pt x="57375" y="176985"/>
                </a:lnTo>
                <a:lnTo>
                  <a:pt x="57374" y="177957"/>
                </a:lnTo>
                <a:lnTo>
                  <a:pt x="58347" y="178930"/>
                </a:lnTo>
                <a:lnTo>
                  <a:pt x="58347" y="177957"/>
                </a:lnTo>
                <a:lnTo>
                  <a:pt x="59319" y="179902"/>
                </a:lnTo>
                <a:lnTo>
                  <a:pt x="63209" y="183792"/>
                </a:lnTo>
                <a:lnTo>
                  <a:pt x="66127" y="188654"/>
                </a:lnTo>
                <a:lnTo>
                  <a:pt x="70017" y="194489"/>
                </a:lnTo>
                <a:lnTo>
                  <a:pt x="76824" y="203241"/>
                </a:lnTo>
                <a:lnTo>
                  <a:pt x="76823" y="204213"/>
                </a:lnTo>
                <a:lnTo>
                  <a:pt x="79741" y="208103"/>
                </a:lnTo>
                <a:lnTo>
                  <a:pt x="83631" y="212966"/>
                </a:lnTo>
                <a:lnTo>
                  <a:pt x="90438" y="223662"/>
                </a:lnTo>
                <a:lnTo>
                  <a:pt x="90438" y="225607"/>
                </a:lnTo>
                <a:lnTo>
                  <a:pt x="92383" y="228525"/>
                </a:lnTo>
                <a:lnTo>
                  <a:pt x="97245" y="232415"/>
                </a:lnTo>
                <a:lnTo>
                  <a:pt x="102107" y="238249"/>
                </a:lnTo>
                <a:lnTo>
                  <a:pt x="113776" y="251863"/>
                </a:lnTo>
                <a:lnTo>
                  <a:pt x="133226" y="272285"/>
                </a:lnTo>
                <a:lnTo>
                  <a:pt x="142950" y="282982"/>
                </a:lnTo>
                <a:lnTo>
                  <a:pt x="153647" y="292707"/>
                </a:lnTo>
                <a:lnTo>
                  <a:pt x="153647" y="294651"/>
                </a:lnTo>
                <a:lnTo>
                  <a:pt x="165316" y="303403"/>
                </a:lnTo>
                <a:lnTo>
                  <a:pt x="176013" y="314100"/>
                </a:lnTo>
                <a:lnTo>
                  <a:pt x="187683" y="323824"/>
                </a:lnTo>
                <a:lnTo>
                  <a:pt x="197407" y="332577"/>
                </a:lnTo>
                <a:lnTo>
                  <a:pt x="195462" y="332576"/>
                </a:lnTo>
                <a:lnTo>
                  <a:pt x="201297" y="337439"/>
                </a:lnTo>
                <a:lnTo>
                  <a:pt x="203242" y="338411"/>
                </a:lnTo>
                <a:lnTo>
                  <a:pt x="204214" y="338411"/>
                </a:lnTo>
                <a:lnTo>
                  <a:pt x="204214" y="337439"/>
                </a:lnTo>
                <a:lnTo>
                  <a:pt x="211021" y="343273"/>
                </a:lnTo>
                <a:lnTo>
                  <a:pt x="213939" y="346191"/>
                </a:lnTo>
                <a:lnTo>
                  <a:pt x="215883" y="348136"/>
                </a:lnTo>
                <a:lnTo>
                  <a:pt x="220746" y="352026"/>
                </a:lnTo>
                <a:lnTo>
                  <a:pt x="225608" y="353970"/>
                </a:lnTo>
                <a:lnTo>
                  <a:pt x="234360" y="361750"/>
                </a:lnTo>
                <a:lnTo>
                  <a:pt x="241797" y="366956"/>
                </a:lnTo>
                <a:lnTo>
                  <a:pt x="241167" y="367584"/>
                </a:lnTo>
                <a:lnTo>
                  <a:pt x="243112" y="368557"/>
                </a:lnTo>
                <a:lnTo>
                  <a:pt x="248947" y="373420"/>
                </a:lnTo>
                <a:lnTo>
                  <a:pt x="250892" y="374392"/>
                </a:lnTo>
                <a:lnTo>
                  <a:pt x="251864" y="374392"/>
                </a:lnTo>
                <a:lnTo>
                  <a:pt x="251864" y="373419"/>
                </a:lnTo>
                <a:lnTo>
                  <a:pt x="257699" y="378282"/>
                </a:lnTo>
                <a:lnTo>
                  <a:pt x="265479" y="383144"/>
                </a:lnTo>
                <a:lnTo>
                  <a:pt x="273258" y="388006"/>
                </a:lnTo>
                <a:lnTo>
                  <a:pt x="279093" y="392869"/>
                </a:lnTo>
                <a:lnTo>
                  <a:pt x="280065" y="392868"/>
                </a:lnTo>
                <a:lnTo>
                  <a:pt x="282010" y="393841"/>
                </a:lnTo>
                <a:lnTo>
                  <a:pt x="293679" y="401621"/>
                </a:lnTo>
                <a:lnTo>
                  <a:pt x="299514" y="404538"/>
                </a:lnTo>
                <a:lnTo>
                  <a:pt x="304376" y="407455"/>
                </a:lnTo>
                <a:lnTo>
                  <a:pt x="304377" y="408428"/>
                </a:lnTo>
                <a:lnTo>
                  <a:pt x="303404" y="408427"/>
                </a:lnTo>
                <a:lnTo>
                  <a:pt x="305349" y="409400"/>
                </a:lnTo>
                <a:lnTo>
                  <a:pt x="306321" y="409400"/>
                </a:lnTo>
                <a:lnTo>
                  <a:pt x="308266" y="409400"/>
                </a:lnTo>
                <a:lnTo>
                  <a:pt x="317991" y="415235"/>
                </a:lnTo>
                <a:lnTo>
                  <a:pt x="326743" y="421069"/>
                </a:lnTo>
                <a:lnTo>
                  <a:pt x="335495" y="427876"/>
                </a:lnTo>
                <a:lnTo>
                  <a:pt x="345219" y="432738"/>
                </a:lnTo>
                <a:lnTo>
                  <a:pt x="408428" y="464829"/>
                </a:lnTo>
                <a:lnTo>
                  <a:pt x="408429" y="465802"/>
                </a:lnTo>
                <a:lnTo>
                  <a:pt x="414263" y="467747"/>
                </a:lnTo>
                <a:lnTo>
                  <a:pt x="420098" y="470664"/>
                </a:lnTo>
                <a:lnTo>
                  <a:pt x="424960" y="473582"/>
                </a:lnTo>
                <a:lnTo>
                  <a:pt x="430795" y="475527"/>
                </a:lnTo>
                <a:lnTo>
                  <a:pt x="433712" y="477472"/>
                </a:lnTo>
                <a:lnTo>
                  <a:pt x="435657" y="477471"/>
                </a:lnTo>
                <a:lnTo>
                  <a:pt x="435657" y="478444"/>
                </a:lnTo>
                <a:lnTo>
                  <a:pt x="440519" y="480389"/>
                </a:lnTo>
                <a:lnTo>
                  <a:pt x="446354" y="483306"/>
                </a:lnTo>
                <a:lnTo>
                  <a:pt x="452189" y="486223"/>
                </a:lnTo>
                <a:lnTo>
                  <a:pt x="458993" y="489139"/>
                </a:lnTo>
                <a:lnTo>
                  <a:pt x="462885" y="491085"/>
                </a:lnTo>
                <a:lnTo>
                  <a:pt x="468720" y="493031"/>
                </a:lnTo>
                <a:lnTo>
                  <a:pt x="481362" y="498865"/>
                </a:lnTo>
                <a:lnTo>
                  <a:pt x="477472" y="497893"/>
                </a:lnTo>
                <a:lnTo>
                  <a:pt x="480389" y="499838"/>
                </a:lnTo>
                <a:lnTo>
                  <a:pt x="483307" y="499837"/>
                </a:lnTo>
                <a:lnTo>
                  <a:pt x="486225" y="500810"/>
                </a:lnTo>
                <a:lnTo>
                  <a:pt x="487197" y="502755"/>
                </a:lnTo>
                <a:lnTo>
                  <a:pt x="489142" y="502755"/>
                </a:lnTo>
                <a:lnTo>
                  <a:pt x="488169" y="501782"/>
                </a:lnTo>
                <a:lnTo>
                  <a:pt x="502756" y="508590"/>
                </a:lnTo>
                <a:lnTo>
                  <a:pt x="517343" y="513452"/>
                </a:lnTo>
                <a:lnTo>
                  <a:pt x="548461" y="524149"/>
                </a:lnTo>
                <a:lnTo>
                  <a:pt x="554296" y="527066"/>
                </a:lnTo>
                <a:lnTo>
                  <a:pt x="555268" y="528039"/>
                </a:lnTo>
                <a:lnTo>
                  <a:pt x="555268" y="529011"/>
                </a:lnTo>
                <a:lnTo>
                  <a:pt x="560130" y="529984"/>
                </a:lnTo>
                <a:lnTo>
                  <a:pt x="561103" y="529984"/>
                </a:lnTo>
                <a:lnTo>
                  <a:pt x="564020" y="530956"/>
                </a:lnTo>
                <a:lnTo>
                  <a:pt x="565965" y="532901"/>
                </a:lnTo>
                <a:lnTo>
                  <a:pt x="567910" y="533873"/>
                </a:lnTo>
                <a:lnTo>
                  <a:pt x="570827" y="534846"/>
                </a:lnTo>
                <a:lnTo>
                  <a:pt x="570827" y="533873"/>
                </a:lnTo>
                <a:lnTo>
                  <a:pt x="571800" y="533873"/>
                </a:lnTo>
                <a:lnTo>
                  <a:pt x="573745" y="533873"/>
                </a:lnTo>
                <a:lnTo>
                  <a:pt x="582497" y="538735"/>
                </a:lnTo>
                <a:lnTo>
                  <a:pt x="586386" y="539708"/>
                </a:lnTo>
                <a:lnTo>
                  <a:pt x="591248" y="541653"/>
                </a:lnTo>
                <a:lnTo>
                  <a:pt x="590276" y="541653"/>
                </a:lnTo>
                <a:lnTo>
                  <a:pt x="597084" y="542625"/>
                </a:lnTo>
                <a:lnTo>
                  <a:pt x="603891" y="544570"/>
                </a:lnTo>
                <a:lnTo>
                  <a:pt x="609725" y="546515"/>
                </a:lnTo>
                <a:lnTo>
                  <a:pt x="615560" y="546515"/>
                </a:lnTo>
                <a:lnTo>
                  <a:pt x="650568" y="556239"/>
                </a:lnTo>
                <a:lnTo>
                  <a:pt x="684604" y="565964"/>
                </a:lnTo>
                <a:lnTo>
                  <a:pt x="752675" y="581523"/>
                </a:lnTo>
                <a:lnTo>
                  <a:pt x="786711" y="589303"/>
                </a:lnTo>
                <a:lnTo>
                  <a:pt x="819774" y="596110"/>
                </a:lnTo>
                <a:lnTo>
                  <a:pt x="888818" y="608752"/>
                </a:lnTo>
                <a:lnTo>
                  <a:pt x="899515" y="611669"/>
                </a:lnTo>
                <a:lnTo>
                  <a:pt x="912157" y="613614"/>
                </a:lnTo>
                <a:lnTo>
                  <a:pt x="911184" y="613614"/>
                </a:lnTo>
                <a:lnTo>
                  <a:pt x="913129" y="613614"/>
                </a:lnTo>
                <a:lnTo>
                  <a:pt x="916046" y="613614"/>
                </a:lnTo>
                <a:lnTo>
                  <a:pt x="918964" y="613614"/>
                </a:lnTo>
                <a:lnTo>
                  <a:pt x="921881" y="613614"/>
                </a:lnTo>
                <a:lnTo>
                  <a:pt x="946193" y="617504"/>
                </a:lnTo>
                <a:lnTo>
                  <a:pt x="972448" y="620421"/>
                </a:lnTo>
                <a:lnTo>
                  <a:pt x="969531" y="620421"/>
                </a:lnTo>
                <a:lnTo>
                  <a:pt x="969531" y="621394"/>
                </a:lnTo>
                <a:lnTo>
                  <a:pt x="971476" y="621394"/>
                </a:lnTo>
                <a:lnTo>
                  <a:pt x="975366" y="620421"/>
                </a:lnTo>
                <a:lnTo>
                  <a:pt x="975366" y="621393"/>
                </a:lnTo>
                <a:lnTo>
                  <a:pt x="978283" y="621394"/>
                </a:lnTo>
                <a:lnTo>
                  <a:pt x="979165" y="620512"/>
                </a:lnTo>
                <a:lnTo>
                  <a:pt x="1044409" y="627228"/>
                </a:lnTo>
                <a:lnTo>
                  <a:pt x="1077472" y="631118"/>
                </a:lnTo>
                <a:lnTo>
                  <a:pt x="1110536" y="633063"/>
                </a:lnTo>
                <a:lnTo>
                  <a:pt x="1119288" y="634036"/>
                </a:lnTo>
                <a:lnTo>
                  <a:pt x="1129013" y="634035"/>
                </a:lnTo>
                <a:lnTo>
                  <a:pt x="1147489" y="635008"/>
                </a:lnTo>
                <a:lnTo>
                  <a:pt x="1171801" y="636953"/>
                </a:lnTo>
                <a:lnTo>
                  <a:pt x="1196111" y="638897"/>
                </a:lnTo>
                <a:lnTo>
                  <a:pt x="1220423" y="638898"/>
                </a:lnTo>
                <a:lnTo>
                  <a:pt x="1243275" y="638898"/>
                </a:lnTo>
                <a:lnTo>
                  <a:pt x="1243761" y="639870"/>
                </a:lnTo>
                <a:lnTo>
                  <a:pt x="1241817" y="640842"/>
                </a:lnTo>
                <a:lnTo>
                  <a:pt x="1235982" y="642788"/>
                </a:lnTo>
                <a:lnTo>
                  <a:pt x="1227230" y="643760"/>
                </a:lnTo>
                <a:lnTo>
                  <a:pt x="1212643" y="644732"/>
                </a:lnTo>
                <a:lnTo>
                  <a:pt x="1197084" y="644732"/>
                </a:lnTo>
                <a:lnTo>
                  <a:pt x="1180552" y="644732"/>
                </a:lnTo>
                <a:lnTo>
                  <a:pt x="1164993" y="644732"/>
                </a:lnTo>
                <a:lnTo>
                  <a:pt x="1164021" y="644732"/>
                </a:lnTo>
                <a:lnTo>
                  <a:pt x="1164021" y="643760"/>
                </a:lnTo>
                <a:lnTo>
                  <a:pt x="1163048" y="642788"/>
                </a:lnTo>
                <a:lnTo>
                  <a:pt x="1161103" y="642788"/>
                </a:lnTo>
                <a:lnTo>
                  <a:pt x="1144571" y="643760"/>
                </a:lnTo>
                <a:lnTo>
                  <a:pt x="1126095" y="642788"/>
                </a:lnTo>
                <a:lnTo>
                  <a:pt x="1106646" y="640843"/>
                </a:lnTo>
                <a:lnTo>
                  <a:pt x="1088170" y="637926"/>
                </a:lnTo>
                <a:lnTo>
                  <a:pt x="1089142" y="637925"/>
                </a:lnTo>
                <a:lnTo>
                  <a:pt x="1082335" y="637926"/>
                </a:lnTo>
                <a:lnTo>
                  <a:pt x="1075528" y="637925"/>
                </a:lnTo>
                <a:lnTo>
                  <a:pt x="1075528" y="636953"/>
                </a:lnTo>
                <a:lnTo>
                  <a:pt x="1073583" y="636953"/>
                </a:lnTo>
                <a:lnTo>
                  <a:pt x="1069693" y="636953"/>
                </a:lnTo>
                <a:lnTo>
                  <a:pt x="1064831" y="637926"/>
                </a:lnTo>
                <a:lnTo>
                  <a:pt x="1062886" y="636953"/>
                </a:lnTo>
                <a:lnTo>
                  <a:pt x="1060942" y="635981"/>
                </a:lnTo>
                <a:lnTo>
                  <a:pt x="1058024" y="636953"/>
                </a:lnTo>
                <a:lnTo>
                  <a:pt x="1051217" y="636953"/>
                </a:lnTo>
                <a:lnTo>
                  <a:pt x="1044409" y="636953"/>
                </a:lnTo>
                <a:lnTo>
                  <a:pt x="1036630" y="635980"/>
                </a:lnTo>
                <a:lnTo>
                  <a:pt x="1028850" y="635008"/>
                </a:lnTo>
                <a:lnTo>
                  <a:pt x="1029823" y="635008"/>
                </a:lnTo>
                <a:lnTo>
                  <a:pt x="1017181" y="634036"/>
                </a:lnTo>
                <a:lnTo>
                  <a:pt x="1002594" y="633063"/>
                </a:lnTo>
                <a:lnTo>
                  <a:pt x="974393" y="631118"/>
                </a:lnTo>
                <a:lnTo>
                  <a:pt x="975366" y="630146"/>
                </a:lnTo>
                <a:lnTo>
                  <a:pt x="975365" y="629173"/>
                </a:lnTo>
                <a:lnTo>
                  <a:pt x="973421" y="630146"/>
                </a:lnTo>
                <a:lnTo>
                  <a:pt x="970504" y="630146"/>
                </a:lnTo>
                <a:lnTo>
                  <a:pt x="963696" y="630145"/>
                </a:lnTo>
                <a:lnTo>
                  <a:pt x="960779" y="629173"/>
                </a:lnTo>
                <a:lnTo>
                  <a:pt x="957862" y="629173"/>
                </a:lnTo>
                <a:lnTo>
                  <a:pt x="953972" y="629173"/>
                </a:lnTo>
                <a:lnTo>
                  <a:pt x="949111" y="628201"/>
                </a:lnTo>
                <a:lnTo>
                  <a:pt x="950082" y="628201"/>
                </a:lnTo>
                <a:lnTo>
                  <a:pt x="949110" y="628201"/>
                </a:lnTo>
                <a:lnTo>
                  <a:pt x="949111" y="628201"/>
                </a:lnTo>
                <a:lnTo>
                  <a:pt x="947165" y="628201"/>
                </a:lnTo>
                <a:lnTo>
                  <a:pt x="944247" y="628201"/>
                </a:lnTo>
                <a:lnTo>
                  <a:pt x="942303" y="627228"/>
                </a:lnTo>
                <a:lnTo>
                  <a:pt x="940358" y="628201"/>
                </a:lnTo>
                <a:lnTo>
                  <a:pt x="937441" y="626256"/>
                </a:lnTo>
                <a:lnTo>
                  <a:pt x="935496" y="627228"/>
                </a:lnTo>
                <a:lnTo>
                  <a:pt x="933550" y="626256"/>
                </a:lnTo>
                <a:lnTo>
                  <a:pt x="930633" y="625283"/>
                </a:lnTo>
                <a:lnTo>
                  <a:pt x="927716" y="625283"/>
                </a:lnTo>
                <a:lnTo>
                  <a:pt x="923826" y="625283"/>
                </a:lnTo>
                <a:lnTo>
                  <a:pt x="919936" y="624311"/>
                </a:lnTo>
                <a:lnTo>
                  <a:pt x="911184" y="622366"/>
                </a:lnTo>
                <a:lnTo>
                  <a:pt x="909239" y="622366"/>
                </a:lnTo>
                <a:lnTo>
                  <a:pt x="908267" y="623339"/>
                </a:lnTo>
                <a:lnTo>
                  <a:pt x="908267" y="622366"/>
                </a:lnTo>
                <a:lnTo>
                  <a:pt x="910212" y="622366"/>
                </a:lnTo>
                <a:lnTo>
                  <a:pt x="912157" y="622366"/>
                </a:lnTo>
                <a:lnTo>
                  <a:pt x="911184" y="621394"/>
                </a:lnTo>
                <a:lnTo>
                  <a:pt x="893680" y="619449"/>
                </a:lnTo>
                <a:lnTo>
                  <a:pt x="875204" y="617504"/>
                </a:lnTo>
                <a:lnTo>
                  <a:pt x="840196" y="610697"/>
                </a:lnTo>
                <a:lnTo>
                  <a:pt x="836306" y="609725"/>
                </a:lnTo>
                <a:lnTo>
                  <a:pt x="835333" y="608752"/>
                </a:lnTo>
                <a:lnTo>
                  <a:pt x="829499" y="607779"/>
                </a:lnTo>
                <a:lnTo>
                  <a:pt x="823664" y="607779"/>
                </a:lnTo>
                <a:lnTo>
                  <a:pt x="821719" y="605834"/>
                </a:lnTo>
                <a:lnTo>
                  <a:pt x="818802" y="605834"/>
                </a:lnTo>
                <a:lnTo>
                  <a:pt x="816856" y="605835"/>
                </a:lnTo>
                <a:lnTo>
                  <a:pt x="814912" y="605834"/>
                </a:lnTo>
                <a:lnTo>
                  <a:pt x="811994" y="605835"/>
                </a:lnTo>
                <a:lnTo>
                  <a:pt x="813939" y="604862"/>
                </a:lnTo>
                <a:lnTo>
                  <a:pt x="813939" y="603889"/>
                </a:lnTo>
                <a:lnTo>
                  <a:pt x="807132" y="603890"/>
                </a:lnTo>
                <a:lnTo>
                  <a:pt x="799352" y="602917"/>
                </a:lnTo>
                <a:lnTo>
                  <a:pt x="801298" y="602917"/>
                </a:lnTo>
                <a:lnTo>
                  <a:pt x="801297" y="601945"/>
                </a:lnTo>
                <a:lnTo>
                  <a:pt x="797407" y="601944"/>
                </a:lnTo>
                <a:lnTo>
                  <a:pt x="794490" y="600972"/>
                </a:lnTo>
                <a:lnTo>
                  <a:pt x="787683" y="600000"/>
                </a:lnTo>
                <a:lnTo>
                  <a:pt x="789628" y="599027"/>
                </a:lnTo>
                <a:lnTo>
                  <a:pt x="785738" y="598055"/>
                </a:lnTo>
                <a:lnTo>
                  <a:pt x="784765" y="599027"/>
                </a:lnTo>
                <a:lnTo>
                  <a:pt x="783793" y="599027"/>
                </a:lnTo>
                <a:lnTo>
                  <a:pt x="781848" y="599027"/>
                </a:lnTo>
                <a:lnTo>
                  <a:pt x="781849" y="598055"/>
                </a:lnTo>
                <a:lnTo>
                  <a:pt x="776986" y="598055"/>
                </a:lnTo>
                <a:lnTo>
                  <a:pt x="771152" y="597082"/>
                </a:lnTo>
                <a:lnTo>
                  <a:pt x="760455" y="595137"/>
                </a:lnTo>
                <a:lnTo>
                  <a:pt x="750730" y="592220"/>
                </a:lnTo>
                <a:lnTo>
                  <a:pt x="741006" y="590275"/>
                </a:lnTo>
                <a:lnTo>
                  <a:pt x="740034" y="589303"/>
                </a:lnTo>
                <a:lnTo>
                  <a:pt x="739061" y="589303"/>
                </a:lnTo>
                <a:lnTo>
                  <a:pt x="738088" y="588330"/>
                </a:lnTo>
                <a:lnTo>
                  <a:pt x="735171" y="587358"/>
                </a:lnTo>
                <a:lnTo>
                  <a:pt x="734199" y="587358"/>
                </a:lnTo>
                <a:lnTo>
                  <a:pt x="733226" y="587358"/>
                </a:lnTo>
                <a:lnTo>
                  <a:pt x="729336" y="587358"/>
                </a:lnTo>
                <a:lnTo>
                  <a:pt x="726419" y="587358"/>
                </a:lnTo>
                <a:lnTo>
                  <a:pt x="727392" y="588331"/>
                </a:lnTo>
                <a:lnTo>
                  <a:pt x="716694" y="585413"/>
                </a:lnTo>
                <a:lnTo>
                  <a:pt x="707942" y="583468"/>
                </a:lnTo>
                <a:lnTo>
                  <a:pt x="708915" y="582496"/>
                </a:lnTo>
                <a:lnTo>
                  <a:pt x="708915" y="581523"/>
                </a:lnTo>
                <a:lnTo>
                  <a:pt x="710860" y="581523"/>
                </a:lnTo>
                <a:lnTo>
                  <a:pt x="707942" y="579578"/>
                </a:lnTo>
                <a:lnTo>
                  <a:pt x="709888" y="579578"/>
                </a:lnTo>
                <a:lnTo>
                  <a:pt x="704052" y="578606"/>
                </a:lnTo>
                <a:lnTo>
                  <a:pt x="699190" y="577634"/>
                </a:lnTo>
                <a:lnTo>
                  <a:pt x="691411" y="577633"/>
                </a:lnTo>
                <a:lnTo>
                  <a:pt x="687521" y="576661"/>
                </a:lnTo>
                <a:lnTo>
                  <a:pt x="682659" y="575689"/>
                </a:lnTo>
                <a:lnTo>
                  <a:pt x="683631" y="575688"/>
                </a:lnTo>
                <a:lnTo>
                  <a:pt x="683631" y="574716"/>
                </a:lnTo>
                <a:lnTo>
                  <a:pt x="682659" y="574716"/>
                </a:lnTo>
                <a:lnTo>
                  <a:pt x="683632" y="573744"/>
                </a:lnTo>
                <a:lnTo>
                  <a:pt x="672934" y="574716"/>
                </a:lnTo>
                <a:lnTo>
                  <a:pt x="670990" y="573744"/>
                </a:lnTo>
                <a:lnTo>
                  <a:pt x="670990" y="572771"/>
                </a:lnTo>
                <a:lnTo>
                  <a:pt x="669045" y="572771"/>
                </a:lnTo>
                <a:lnTo>
                  <a:pt x="668072" y="572771"/>
                </a:lnTo>
                <a:lnTo>
                  <a:pt x="666127" y="572771"/>
                </a:lnTo>
                <a:lnTo>
                  <a:pt x="660292" y="571799"/>
                </a:lnTo>
                <a:lnTo>
                  <a:pt x="657375" y="569854"/>
                </a:lnTo>
                <a:lnTo>
                  <a:pt x="655430" y="568882"/>
                </a:lnTo>
                <a:lnTo>
                  <a:pt x="657375" y="568881"/>
                </a:lnTo>
                <a:lnTo>
                  <a:pt x="657375" y="567909"/>
                </a:lnTo>
                <a:lnTo>
                  <a:pt x="647651" y="565964"/>
                </a:lnTo>
                <a:lnTo>
                  <a:pt x="642788" y="564992"/>
                </a:lnTo>
                <a:lnTo>
                  <a:pt x="641816" y="564992"/>
                </a:lnTo>
                <a:lnTo>
                  <a:pt x="641816" y="565964"/>
                </a:lnTo>
                <a:lnTo>
                  <a:pt x="638899" y="565964"/>
                </a:lnTo>
                <a:lnTo>
                  <a:pt x="633064" y="564020"/>
                </a:lnTo>
                <a:lnTo>
                  <a:pt x="634036" y="564019"/>
                </a:lnTo>
                <a:lnTo>
                  <a:pt x="635009" y="563047"/>
                </a:lnTo>
                <a:lnTo>
                  <a:pt x="625284" y="562075"/>
                </a:lnTo>
                <a:lnTo>
                  <a:pt x="615560" y="560129"/>
                </a:lnTo>
                <a:lnTo>
                  <a:pt x="617505" y="560130"/>
                </a:lnTo>
                <a:lnTo>
                  <a:pt x="619450" y="560129"/>
                </a:lnTo>
                <a:lnTo>
                  <a:pt x="613615" y="558185"/>
                </a:lnTo>
                <a:lnTo>
                  <a:pt x="606808" y="556240"/>
                </a:lnTo>
                <a:lnTo>
                  <a:pt x="600973" y="554295"/>
                </a:lnTo>
                <a:lnTo>
                  <a:pt x="595138" y="552350"/>
                </a:lnTo>
                <a:lnTo>
                  <a:pt x="596111" y="553322"/>
                </a:lnTo>
                <a:lnTo>
                  <a:pt x="595139" y="553323"/>
                </a:lnTo>
                <a:lnTo>
                  <a:pt x="592221" y="551377"/>
                </a:lnTo>
                <a:lnTo>
                  <a:pt x="589304" y="550405"/>
                </a:lnTo>
                <a:lnTo>
                  <a:pt x="587359" y="549432"/>
                </a:lnTo>
                <a:lnTo>
                  <a:pt x="583469" y="548460"/>
                </a:lnTo>
                <a:lnTo>
                  <a:pt x="582497" y="548460"/>
                </a:lnTo>
                <a:lnTo>
                  <a:pt x="585414" y="549432"/>
                </a:lnTo>
                <a:lnTo>
                  <a:pt x="572772" y="545542"/>
                </a:lnTo>
                <a:lnTo>
                  <a:pt x="564993" y="543597"/>
                </a:lnTo>
                <a:lnTo>
                  <a:pt x="557213" y="540680"/>
                </a:lnTo>
                <a:lnTo>
                  <a:pt x="554295" y="540680"/>
                </a:lnTo>
                <a:lnTo>
                  <a:pt x="549433" y="539708"/>
                </a:lnTo>
                <a:lnTo>
                  <a:pt x="550406" y="538735"/>
                </a:lnTo>
                <a:lnTo>
                  <a:pt x="548461" y="537763"/>
                </a:lnTo>
                <a:lnTo>
                  <a:pt x="550406" y="537763"/>
                </a:lnTo>
                <a:lnTo>
                  <a:pt x="554296" y="538735"/>
                </a:lnTo>
                <a:lnTo>
                  <a:pt x="553323" y="537763"/>
                </a:lnTo>
                <a:lnTo>
                  <a:pt x="550406" y="537763"/>
                </a:lnTo>
                <a:lnTo>
                  <a:pt x="544572" y="535818"/>
                </a:lnTo>
                <a:lnTo>
                  <a:pt x="544572" y="535818"/>
                </a:lnTo>
                <a:lnTo>
                  <a:pt x="544572" y="535818"/>
                </a:lnTo>
                <a:lnTo>
                  <a:pt x="541654" y="534845"/>
                </a:lnTo>
                <a:lnTo>
                  <a:pt x="538736" y="533873"/>
                </a:lnTo>
                <a:lnTo>
                  <a:pt x="536792" y="532901"/>
                </a:lnTo>
                <a:lnTo>
                  <a:pt x="537764" y="532901"/>
                </a:lnTo>
                <a:lnTo>
                  <a:pt x="538737" y="531928"/>
                </a:lnTo>
                <a:lnTo>
                  <a:pt x="536792" y="531928"/>
                </a:lnTo>
                <a:lnTo>
                  <a:pt x="532902" y="530956"/>
                </a:lnTo>
                <a:lnTo>
                  <a:pt x="529985" y="529983"/>
                </a:lnTo>
                <a:lnTo>
                  <a:pt x="527067" y="529011"/>
                </a:lnTo>
                <a:lnTo>
                  <a:pt x="526095" y="529011"/>
                </a:lnTo>
                <a:lnTo>
                  <a:pt x="525122" y="529011"/>
                </a:lnTo>
                <a:lnTo>
                  <a:pt x="524150" y="529011"/>
                </a:lnTo>
                <a:lnTo>
                  <a:pt x="523178" y="528039"/>
                </a:lnTo>
                <a:lnTo>
                  <a:pt x="520260" y="527066"/>
                </a:lnTo>
                <a:lnTo>
                  <a:pt x="517342" y="526094"/>
                </a:lnTo>
                <a:lnTo>
                  <a:pt x="517343" y="525122"/>
                </a:lnTo>
                <a:lnTo>
                  <a:pt x="518315" y="524149"/>
                </a:lnTo>
                <a:lnTo>
                  <a:pt x="514425" y="524149"/>
                </a:lnTo>
                <a:lnTo>
                  <a:pt x="511508" y="524149"/>
                </a:lnTo>
                <a:lnTo>
                  <a:pt x="511508" y="523176"/>
                </a:lnTo>
                <a:lnTo>
                  <a:pt x="509563" y="523177"/>
                </a:lnTo>
                <a:lnTo>
                  <a:pt x="507619" y="522204"/>
                </a:lnTo>
                <a:lnTo>
                  <a:pt x="504701" y="521232"/>
                </a:lnTo>
                <a:lnTo>
                  <a:pt x="501783" y="521232"/>
                </a:lnTo>
                <a:lnTo>
                  <a:pt x="494004" y="517342"/>
                </a:lnTo>
                <a:lnTo>
                  <a:pt x="490114" y="515396"/>
                </a:lnTo>
                <a:lnTo>
                  <a:pt x="487197" y="513452"/>
                </a:lnTo>
                <a:lnTo>
                  <a:pt x="481362" y="512480"/>
                </a:lnTo>
                <a:lnTo>
                  <a:pt x="475527" y="509562"/>
                </a:lnTo>
                <a:lnTo>
                  <a:pt x="477472" y="509562"/>
                </a:lnTo>
                <a:lnTo>
                  <a:pt x="474555" y="508590"/>
                </a:lnTo>
                <a:lnTo>
                  <a:pt x="471638" y="507617"/>
                </a:lnTo>
                <a:lnTo>
                  <a:pt x="468720" y="505672"/>
                </a:lnTo>
                <a:lnTo>
                  <a:pt x="463858" y="502755"/>
                </a:lnTo>
                <a:lnTo>
                  <a:pt x="461913" y="501783"/>
                </a:lnTo>
                <a:lnTo>
                  <a:pt x="460941" y="502755"/>
                </a:lnTo>
                <a:lnTo>
                  <a:pt x="459968" y="503727"/>
                </a:lnTo>
                <a:lnTo>
                  <a:pt x="457051" y="501783"/>
                </a:lnTo>
                <a:lnTo>
                  <a:pt x="453161" y="499838"/>
                </a:lnTo>
                <a:lnTo>
                  <a:pt x="448299" y="498865"/>
                </a:lnTo>
                <a:lnTo>
                  <a:pt x="445381" y="495948"/>
                </a:lnTo>
                <a:lnTo>
                  <a:pt x="448299" y="496920"/>
                </a:lnTo>
                <a:lnTo>
                  <a:pt x="449271" y="496921"/>
                </a:lnTo>
                <a:lnTo>
                  <a:pt x="448299" y="495948"/>
                </a:lnTo>
                <a:lnTo>
                  <a:pt x="445381" y="494003"/>
                </a:lnTo>
                <a:lnTo>
                  <a:pt x="442464" y="493031"/>
                </a:lnTo>
                <a:lnTo>
                  <a:pt x="439547" y="492058"/>
                </a:lnTo>
                <a:lnTo>
                  <a:pt x="435657" y="491086"/>
                </a:lnTo>
                <a:lnTo>
                  <a:pt x="436630" y="493030"/>
                </a:lnTo>
                <a:lnTo>
                  <a:pt x="433712" y="491086"/>
                </a:lnTo>
                <a:lnTo>
                  <a:pt x="431767" y="490113"/>
                </a:lnTo>
                <a:lnTo>
                  <a:pt x="428850" y="490113"/>
                </a:lnTo>
                <a:lnTo>
                  <a:pt x="428850" y="489141"/>
                </a:lnTo>
                <a:lnTo>
                  <a:pt x="424960" y="487196"/>
                </a:lnTo>
                <a:lnTo>
                  <a:pt x="423015" y="486223"/>
                </a:lnTo>
                <a:lnTo>
                  <a:pt x="422043" y="487196"/>
                </a:lnTo>
                <a:lnTo>
                  <a:pt x="415236" y="483306"/>
                </a:lnTo>
                <a:lnTo>
                  <a:pt x="407456" y="479416"/>
                </a:lnTo>
                <a:lnTo>
                  <a:pt x="400649" y="475527"/>
                </a:lnTo>
                <a:lnTo>
                  <a:pt x="397732" y="473582"/>
                </a:lnTo>
                <a:lnTo>
                  <a:pt x="395787" y="471637"/>
                </a:lnTo>
                <a:lnTo>
                  <a:pt x="392869" y="470664"/>
                </a:lnTo>
                <a:lnTo>
                  <a:pt x="391897" y="470664"/>
                </a:lnTo>
                <a:lnTo>
                  <a:pt x="392869" y="471637"/>
                </a:lnTo>
                <a:lnTo>
                  <a:pt x="393842" y="471636"/>
                </a:lnTo>
                <a:lnTo>
                  <a:pt x="395787" y="472609"/>
                </a:lnTo>
                <a:lnTo>
                  <a:pt x="393842" y="472609"/>
                </a:lnTo>
                <a:lnTo>
                  <a:pt x="390925" y="470664"/>
                </a:lnTo>
                <a:lnTo>
                  <a:pt x="390924" y="469691"/>
                </a:lnTo>
                <a:lnTo>
                  <a:pt x="391897" y="469692"/>
                </a:lnTo>
                <a:lnTo>
                  <a:pt x="388007" y="467747"/>
                </a:lnTo>
                <a:lnTo>
                  <a:pt x="385090" y="466774"/>
                </a:lnTo>
                <a:lnTo>
                  <a:pt x="381200" y="466774"/>
                </a:lnTo>
                <a:lnTo>
                  <a:pt x="377310" y="463857"/>
                </a:lnTo>
                <a:lnTo>
                  <a:pt x="374393" y="461913"/>
                </a:lnTo>
                <a:lnTo>
                  <a:pt x="369531" y="460940"/>
                </a:lnTo>
                <a:lnTo>
                  <a:pt x="367586" y="458995"/>
                </a:lnTo>
                <a:lnTo>
                  <a:pt x="366613" y="458994"/>
                </a:lnTo>
                <a:lnTo>
                  <a:pt x="367586" y="457050"/>
                </a:lnTo>
                <a:lnTo>
                  <a:pt x="363696" y="455105"/>
                </a:lnTo>
                <a:lnTo>
                  <a:pt x="360779" y="454133"/>
                </a:lnTo>
                <a:lnTo>
                  <a:pt x="357861" y="451215"/>
                </a:lnTo>
                <a:lnTo>
                  <a:pt x="357861" y="452187"/>
                </a:lnTo>
                <a:lnTo>
                  <a:pt x="356889" y="451216"/>
                </a:lnTo>
                <a:lnTo>
                  <a:pt x="353971" y="450243"/>
                </a:lnTo>
                <a:lnTo>
                  <a:pt x="354944" y="450243"/>
                </a:lnTo>
                <a:lnTo>
                  <a:pt x="352999" y="449270"/>
                </a:lnTo>
                <a:lnTo>
                  <a:pt x="350081" y="447325"/>
                </a:lnTo>
                <a:lnTo>
                  <a:pt x="352026" y="449270"/>
                </a:lnTo>
                <a:lnTo>
                  <a:pt x="354944" y="451215"/>
                </a:lnTo>
                <a:lnTo>
                  <a:pt x="349109" y="449271"/>
                </a:lnTo>
                <a:lnTo>
                  <a:pt x="347164" y="447325"/>
                </a:lnTo>
                <a:lnTo>
                  <a:pt x="343274" y="445381"/>
                </a:lnTo>
                <a:lnTo>
                  <a:pt x="340357" y="444408"/>
                </a:lnTo>
                <a:lnTo>
                  <a:pt x="339385" y="442463"/>
                </a:lnTo>
                <a:lnTo>
                  <a:pt x="336468" y="440518"/>
                </a:lnTo>
                <a:lnTo>
                  <a:pt x="334522" y="440518"/>
                </a:lnTo>
                <a:lnTo>
                  <a:pt x="330633" y="437601"/>
                </a:lnTo>
                <a:lnTo>
                  <a:pt x="329660" y="437601"/>
                </a:lnTo>
                <a:lnTo>
                  <a:pt x="327715" y="436628"/>
                </a:lnTo>
                <a:lnTo>
                  <a:pt x="324798" y="435656"/>
                </a:lnTo>
                <a:lnTo>
                  <a:pt x="322853" y="434683"/>
                </a:lnTo>
                <a:lnTo>
                  <a:pt x="320908" y="434683"/>
                </a:lnTo>
                <a:lnTo>
                  <a:pt x="314101" y="429822"/>
                </a:lnTo>
                <a:lnTo>
                  <a:pt x="315073" y="429821"/>
                </a:lnTo>
                <a:lnTo>
                  <a:pt x="311184" y="426904"/>
                </a:lnTo>
                <a:lnTo>
                  <a:pt x="306322" y="424959"/>
                </a:lnTo>
                <a:lnTo>
                  <a:pt x="307294" y="424959"/>
                </a:lnTo>
                <a:lnTo>
                  <a:pt x="303404" y="423014"/>
                </a:lnTo>
                <a:lnTo>
                  <a:pt x="300487" y="421069"/>
                </a:lnTo>
                <a:lnTo>
                  <a:pt x="298542" y="420097"/>
                </a:lnTo>
                <a:lnTo>
                  <a:pt x="298542" y="418152"/>
                </a:lnTo>
                <a:lnTo>
                  <a:pt x="298542" y="417180"/>
                </a:lnTo>
                <a:lnTo>
                  <a:pt x="296597" y="416207"/>
                </a:lnTo>
                <a:lnTo>
                  <a:pt x="293679" y="415235"/>
                </a:lnTo>
                <a:lnTo>
                  <a:pt x="291735" y="414262"/>
                </a:lnTo>
                <a:lnTo>
                  <a:pt x="290762" y="415235"/>
                </a:lnTo>
                <a:lnTo>
                  <a:pt x="290762" y="416207"/>
                </a:lnTo>
                <a:lnTo>
                  <a:pt x="281038" y="409400"/>
                </a:lnTo>
                <a:lnTo>
                  <a:pt x="276175" y="406483"/>
                </a:lnTo>
                <a:lnTo>
                  <a:pt x="271313" y="402592"/>
                </a:lnTo>
                <a:lnTo>
                  <a:pt x="270341" y="402593"/>
                </a:lnTo>
                <a:lnTo>
                  <a:pt x="269368" y="401620"/>
                </a:lnTo>
                <a:lnTo>
                  <a:pt x="254782" y="392868"/>
                </a:lnTo>
                <a:lnTo>
                  <a:pt x="247975" y="388006"/>
                </a:lnTo>
                <a:lnTo>
                  <a:pt x="244085" y="384117"/>
                </a:lnTo>
                <a:lnTo>
                  <a:pt x="244085" y="383144"/>
                </a:lnTo>
                <a:lnTo>
                  <a:pt x="244085" y="382172"/>
                </a:lnTo>
                <a:lnTo>
                  <a:pt x="242140" y="381199"/>
                </a:lnTo>
                <a:lnTo>
                  <a:pt x="241167" y="380227"/>
                </a:lnTo>
                <a:lnTo>
                  <a:pt x="240195" y="380226"/>
                </a:lnTo>
                <a:lnTo>
                  <a:pt x="240195" y="381199"/>
                </a:lnTo>
                <a:lnTo>
                  <a:pt x="241167" y="383144"/>
                </a:lnTo>
                <a:lnTo>
                  <a:pt x="232415" y="376337"/>
                </a:lnTo>
                <a:lnTo>
                  <a:pt x="225608" y="370502"/>
                </a:lnTo>
                <a:lnTo>
                  <a:pt x="225608" y="371474"/>
                </a:lnTo>
                <a:lnTo>
                  <a:pt x="223663" y="370502"/>
                </a:lnTo>
                <a:lnTo>
                  <a:pt x="223663" y="369530"/>
                </a:lnTo>
                <a:lnTo>
                  <a:pt x="222691" y="368557"/>
                </a:lnTo>
                <a:lnTo>
                  <a:pt x="217829" y="364668"/>
                </a:lnTo>
                <a:lnTo>
                  <a:pt x="216856" y="365640"/>
                </a:lnTo>
                <a:lnTo>
                  <a:pt x="215883" y="363695"/>
                </a:lnTo>
                <a:lnTo>
                  <a:pt x="213939" y="362722"/>
                </a:lnTo>
                <a:lnTo>
                  <a:pt x="212966" y="362723"/>
                </a:lnTo>
                <a:lnTo>
                  <a:pt x="211021" y="360777"/>
                </a:lnTo>
                <a:lnTo>
                  <a:pt x="211022" y="359805"/>
                </a:lnTo>
                <a:lnTo>
                  <a:pt x="205187" y="356888"/>
                </a:lnTo>
                <a:lnTo>
                  <a:pt x="199352" y="352025"/>
                </a:lnTo>
                <a:lnTo>
                  <a:pt x="198380" y="349108"/>
                </a:lnTo>
                <a:lnTo>
                  <a:pt x="195462" y="348136"/>
                </a:lnTo>
                <a:lnTo>
                  <a:pt x="195462" y="349108"/>
                </a:lnTo>
                <a:lnTo>
                  <a:pt x="189628" y="342301"/>
                </a:lnTo>
                <a:lnTo>
                  <a:pt x="186710" y="338411"/>
                </a:lnTo>
                <a:lnTo>
                  <a:pt x="177958" y="333549"/>
                </a:lnTo>
                <a:lnTo>
                  <a:pt x="169206" y="326742"/>
                </a:lnTo>
                <a:lnTo>
                  <a:pt x="151702" y="311183"/>
                </a:lnTo>
                <a:lnTo>
                  <a:pt x="152674" y="311182"/>
                </a:lnTo>
                <a:lnTo>
                  <a:pt x="150730" y="309238"/>
                </a:lnTo>
                <a:lnTo>
                  <a:pt x="149757" y="309238"/>
                </a:lnTo>
                <a:lnTo>
                  <a:pt x="148785" y="308265"/>
                </a:lnTo>
                <a:lnTo>
                  <a:pt x="148785" y="307293"/>
                </a:lnTo>
                <a:lnTo>
                  <a:pt x="148785" y="306320"/>
                </a:lnTo>
                <a:lnTo>
                  <a:pt x="150730" y="306320"/>
                </a:lnTo>
                <a:lnTo>
                  <a:pt x="147812" y="304375"/>
                </a:lnTo>
                <a:lnTo>
                  <a:pt x="145867" y="302431"/>
                </a:lnTo>
                <a:lnTo>
                  <a:pt x="141978" y="300486"/>
                </a:lnTo>
                <a:lnTo>
                  <a:pt x="141978" y="301458"/>
                </a:lnTo>
                <a:lnTo>
                  <a:pt x="140033" y="299513"/>
                </a:lnTo>
                <a:lnTo>
                  <a:pt x="138088" y="297569"/>
                </a:lnTo>
                <a:lnTo>
                  <a:pt x="136143" y="296596"/>
                </a:lnTo>
                <a:lnTo>
                  <a:pt x="136143" y="295623"/>
                </a:lnTo>
                <a:lnTo>
                  <a:pt x="137115" y="295624"/>
                </a:lnTo>
                <a:lnTo>
                  <a:pt x="138088" y="295624"/>
                </a:lnTo>
                <a:lnTo>
                  <a:pt x="135171" y="293679"/>
                </a:lnTo>
                <a:lnTo>
                  <a:pt x="135170" y="292706"/>
                </a:lnTo>
                <a:lnTo>
                  <a:pt x="136143" y="292706"/>
                </a:lnTo>
                <a:lnTo>
                  <a:pt x="139060" y="293679"/>
                </a:lnTo>
                <a:lnTo>
                  <a:pt x="141977" y="294651"/>
                </a:lnTo>
                <a:lnTo>
                  <a:pt x="141978" y="293679"/>
                </a:lnTo>
                <a:lnTo>
                  <a:pt x="140033" y="291734"/>
                </a:lnTo>
                <a:lnTo>
                  <a:pt x="140033" y="290761"/>
                </a:lnTo>
                <a:lnTo>
                  <a:pt x="141005" y="290761"/>
                </a:lnTo>
                <a:lnTo>
                  <a:pt x="141978" y="291734"/>
                </a:lnTo>
                <a:lnTo>
                  <a:pt x="143922" y="292707"/>
                </a:lnTo>
                <a:lnTo>
                  <a:pt x="141978" y="290761"/>
                </a:lnTo>
                <a:lnTo>
                  <a:pt x="138088" y="288817"/>
                </a:lnTo>
                <a:lnTo>
                  <a:pt x="137115" y="288816"/>
                </a:lnTo>
                <a:lnTo>
                  <a:pt x="137116" y="290761"/>
                </a:lnTo>
                <a:lnTo>
                  <a:pt x="134198" y="287844"/>
                </a:lnTo>
                <a:lnTo>
                  <a:pt x="132253" y="287844"/>
                </a:lnTo>
                <a:lnTo>
                  <a:pt x="131281" y="287358"/>
                </a:lnTo>
                <a:lnTo>
                  <a:pt x="130308" y="286872"/>
                </a:lnTo>
                <a:lnTo>
                  <a:pt x="127391" y="284927"/>
                </a:lnTo>
                <a:lnTo>
                  <a:pt x="127391" y="283954"/>
                </a:lnTo>
                <a:lnTo>
                  <a:pt x="128363" y="284926"/>
                </a:lnTo>
                <a:lnTo>
                  <a:pt x="129336" y="285899"/>
                </a:lnTo>
                <a:lnTo>
                  <a:pt x="131281" y="286871"/>
                </a:lnTo>
                <a:lnTo>
                  <a:pt x="130308" y="284927"/>
                </a:lnTo>
                <a:lnTo>
                  <a:pt x="128363" y="282981"/>
                </a:lnTo>
                <a:lnTo>
                  <a:pt x="124473" y="280065"/>
                </a:lnTo>
                <a:lnTo>
                  <a:pt x="125446" y="281037"/>
                </a:lnTo>
                <a:lnTo>
                  <a:pt x="124474" y="282009"/>
                </a:lnTo>
                <a:lnTo>
                  <a:pt x="121556" y="280064"/>
                </a:lnTo>
                <a:lnTo>
                  <a:pt x="121556" y="279092"/>
                </a:lnTo>
                <a:lnTo>
                  <a:pt x="122529" y="279092"/>
                </a:lnTo>
                <a:lnTo>
                  <a:pt x="120584" y="277147"/>
                </a:lnTo>
                <a:lnTo>
                  <a:pt x="117666" y="276175"/>
                </a:lnTo>
                <a:lnTo>
                  <a:pt x="118639" y="277147"/>
                </a:lnTo>
                <a:lnTo>
                  <a:pt x="116694" y="276174"/>
                </a:lnTo>
                <a:lnTo>
                  <a:pt x="114749" y="275202"/>
                </a:lnTo>
                <a:lnTo>
                  <a:pt x="113777" y="273257"/>
                </a:lnTo>
                <a:lnTo>
                  <a:pt x="111832" y="271312"/>
                </a:lnTo>
                <a:lnTo>
                  <a:pt x="112804" y="270340"/>
                </a:lnTo>
                <a:lnTo>
                  <a:pt x="114749" y="271312"/>
                </a:lnTo>
                <a:lnTo>
                  <a:pt x="115721" y="271312"/>
                </a:lnTo>
                <a:lnTo>
                  <a:pt x="114749" y="268395"/>
                </a:lnTo>
                <a:lnTo>
                  <a:pt x="113777" y="268395"/>
                </a:lnTo>
                <a:lnTo>
                  <a:pt x="110859" y="267423"/>
                </a:lnTo>
                <a:lnTo>
                  <a:pt x="109887" y="266450"/>
                </a:lnTo>
                <a:lnTo>
                  <a:pt x="108914" y="266451"/>
                </a:lnTo>
                <a:lnTo>
                  <a:pt x="108914" y="267423"/>
                </a:lnTo>
                <a:lnTo>
                  <a:pt x="108915" y="265478"/>
                </a:lnTo>
                <a:lnTo>
                  <a:pt x="109887" y="265478"/>
                </a:lnTo>
                <a:lnTo>
                  <a:pt x="107942" y="263533"/>
                </a:lnTo>
                <a:lnTo>
                  <a:pt x="105997" y="261588"/>
                </a:lnTo>
                <a:lnTo>
                  <a:pt x="104052" y="260616"/>
                </a:lnTo>
                <a:lnTo>
                  <a:pt x="104052" y="258671"/>
                </a:lnTo>
                <a:lnTo>
                  <a:pt x="102107" y="258670"/>
                </a:lnTo>
                <a:lnTo>
                  <a:pt x="101135" y="254781"/>
                </a:lnTo>
                <a:lnTo>
                  <a:pt x="96273" y="250891"/>
                </a:lnTo>
                <a:lnTo>
                  <a:pt x="95300" y="248946"/>
                </a:lnTo>
                <a:lnTo>
                  <a:pt x="94328" y="247974"/>
                </a:lnTo>
                <a:lnTo>
                  <a:pt x="95300" y="247001"/>
                </a:lnTo>
                <a:lnTo>
                  <a:pt x="92383" y="244084"/>
                </a:lnTo>
                <a:lnTo>
                  <a:pt x="91410" y="243111"/>
                </a:lnTo>
                <a:lnTo>
                  <a:pt x="90438" y="244084"/>
                </a:lnTo>
                <a:lnTo>
                  <a:pt x="92383" y="246029"/>
                </a:lnTo>
                <a:lnTo>
                  <a:pt x="93355" y="247974"/>
                </a:lnTo>
                <a:lnTo>
                  <a:pt x="92383" y="247001"/>
                </a:lnTo>
                <a:lnTo>
                  <a:pt x="88493" y="244084"/>
                </a:lnTo>
                <a:lnTo>
                  <a:pt x="89465" y="243111"/>
                </a:lnTo>
                <a:lnTo>
                  <a:pt x="87520" y="241167"/>
                </a:lnTo>
                <a:lnTo>
                  <a:pt x="85576" y="239221"/>
                </a:lnTo>
                <a:lnTo>
                  <a:pt x="85576" y="238249"/>
                </a:lnTo>
                <a:lnTo>
                  <a:pt x="83631" y="237277"/>
                </a:lnTo>
                <a:lnTo>
                  <a:pt x="82658" y="235332"/>
                </a:lnTo>
                <a:lnTo>
                  <a:pt x="82658" y="234360"/>
                </a:lnTo>
                <a:lnTo>
                  <a:pt x="82658" y="233387"/>
                </a:lnTo>
                <a:lnTo>
                  <a:pt x="80713" y="231442"/>
                </a:lnTo>
                <a:lnTo>
                  <a:pt x="84603" y="234359"/>
                </a:lnTo>
                <a:lnTo>
                  <a:pt x="82658" y="232415"/>
                </a:lnTo>
                <a:lnTo>
                  <a:pt x="81686" y="229497"/>
                </a:lnTo>
                <a:lnTo>
                  <a:pt x="76824" y="227552"/>
                </a:lnTo>
                <a:lnTo>
                  <a:pt x="75851" y="226580"/>
                </a:lnTo>
                <a:lnTo>
                  <a:pt x="74879" y="225607"/>
                </a:lnTo>
                <a:lnTo>
                  <a:pt x="74879" y="224635"/>
                </a:lnTo>
                <a:lnTo>
                  <a:pt x="73906" y="223663"/>
                </a:lnTo>
                <a:lnTo>
                  <a:pt x="76824" y="226580"/>
                </a:lnTo>
                <a:lnTo>
                  <a:pt x="76823" y="224635"/>
                </a:lnTo>
                <a:lnTo>
                  <a:pt x="73906" y="219773"/>
                </a:lnTo>
                <a:lnTo>
                  <a:pt x="70989" y="217828"/>
                </a:lnTo>
                <a:lnTo>
                  <a:pt x="70017" y="217827"/>
                </a:lnTo>
                <a:lnTo>
                  <a:pt x="69044" y="216855"/>
                </a:lnTo>
                <a:lnTo>
                  <a:pt x="69044" y="215882"/>
                </a:lnTo>
                <a:lnTo>
                  <a:pt x="70016" y="215883"/>
                </a:lnTo>
                <a:lnTo>
                  <a:pt x="69044" y="213938"/>
                </a:lnTo>
                <a:lnTo>
                  <a:pt x="68072" y="213938"/>
                </a:lnTo>
                <a:lnTo>
                  <a:pt x="68071" y="214911"/>
                </a:lnTo>
                <a:lnTo>
                  <a:pt x="67099" y="213938"/>
                </a:lnTo>
                <a:lnTo>
                  <a:pt x="63209" y="203241"/>
                </a:lnTo>
                <a:lnTo>
                  <a:pt x="67099" y="206158"/>
                </a:lnTo>
                <a:lnTo>
                  <a:pt x="65154" y="204214"/>
                </a:lnTo>
                <a:lnTo>
                  <a:pt x="67099" y="204213"/>
                </a:lnTo>
                <a:lnTo>
                  <a:pt x="67099" y="203241"/>
                </a:lnTo>
                <a:lnTo>
                  <a:pt x="67099" y="202269"/>
                </a:lnTo>
                <a:lnTo>
                  <a:pt x="68072" y="202269"/>
                </a:lnTo>
                <a:lnTo>
                  <a:pt x="66127" y="200324"/>
                </a:lnTo>
                <a:lnTo>
                  <a:pt x="64182" y="197406"/>
                </a:lnTo>
                <a:lnTo>
                  <a:pt x="64182" y="199351"/>
                </a:lnTo>
                <a:lnTo>
                  <a:pt x="63209" y="199351"/>
                </a:lnTo>
                <a:lnTo>
                  <a:pt x="61264" y="198379"/>
                </a:lnTo>
                <a:lnTo>
                  <a:pt x="58347" y="196434"/>
                </a:lnTo>
                <a:lnTo>
                  <a:pt x="57374" y="195461"/>
                </a:lnTo>
                <a:lnTo>
                  <a:pt x="56402" y="196434"/>
                </a:lnTo>
                <a:lnTo>
                  <a:pt x="54457" y="192544"/>
                </a:lnTo>
                <a:lnTo>
                  <a:pt x="54457" y="189627"/>
                </a:lnTo>
                <a:lnTo>
                  <a:pt x="54457" y="187682"/>
                </a:lnTo>
                <a:lnTo>
                  <a:pt x="51540" y="183792"/>
                </a:lnTo>
                <a:lnTo>
                  <a:pt x="51540" y="181847"/>
                </a:lnTo>
                <a:lnTo>
                  <a:pt x="51540" y="180875"/>
                </a:lnTo>
                <a:lnTo>
                  <a:pt x="50567" y="177958"/>
                </a:lnTo>
                <a:lnTo>
                  <a:pt x="48623" y="174067"/>
                </a:lnTo>
                <a:lnTo>
                  <a:pt x="46678" y="173095"/>
                </a:lnTo>
                <a:lnTo>
                  <a:pt x="46678" y="174068"/>
                </a:lnTo>
                <a:lnTo>
                  <a:pt x="46678" y="175040"/>
                </a:lnTo>
                <a:lnTo>
                  <a:pt x="47650" y="176013"/>
                </a:lnTo>
                <a:lnTo>
                  <a:pt x="46678" y="176012"/>
                </a:lnTo>
                <a:lnTo>
                  <a:pt x="43760" y="170178"/>
                </a:lnTo>
                <a:lnTo>
                  <a:pt x="42788" y="169206"/>
                </a:lnTo>
                <a:lnTo>
                  <a:pt x="41815" y="167261"/>
                </a:lnTo>
                <a:lnTo>
                  <a:pt x="42788" y="171150"/>
                </a:lnTo>
                <a:lnTo>
                  <a:pt x="41815" y="173095"/>
                </a:lnTo>
                <a:lnTo>
                  <a:pt x="39870" y="169205"/>
                </a:lnTo>
                <a:lnTo>
                  <a:pt x="40843" y="169205"/>
                </a:lnTo>
                <a:lnTo>
                  <a:pt x="38898" y="166288"/>
                </a:lnTo>
                <a:lnTo>
                  <a:pt x="37926" y="165315"/>
                </a:lnTo>
                <a:lnTo>
                  <a:pt x="36953" y="164343"/>
                </a:lnTo>
                <a:lnTo>
                  <a:pt x="35008" y="161426"/>
                </a:lnTo>
                <a:lnTo>
                  <a:pt x="35008" y="158508"/>
                </a:lnTo>
                <a:lnTo>
                  <a:pt x="36953" y="160453"/>
                </a:lnTo>
                <a:lnTo>
                  <a:pt x="37926" y="163371"/>
                </a:lnTo>
                <a:lnTo>
                  <a:pt x="39871" y="165316"/>
                </a:lnTo>
                <a:lnTo>
                  <a:pt x="40843" y="165316"/>
                </a:lnTo>
                <a:lnTo>
                  <a:pt x="37926" y="160453"/>
                </a:lnTo>
                <a:lnTo>
                  <a:pt x="36953" y="159157"/>
                </a:lnTo>
                <a:lnTo>
                  <a:pt x="36953" y="155591"/>
                </a:lnTo>
                <a:lnTo>
                  <a:pt x="35981" y="153647"/>
                </a:lnTo>
                <a:lnTo>
                  <a:pt x="35008" y="151701"/>
                </a:lnTo>
                <a:lnTo>
                  <a:pt x="36953" y="153646"/>
                </a:lnTo>
                <a:lnTo>
                  <a:pt x="35981" y="149756"/>
                </a:lnTo>
                <a:lnTo>
                  <a:pt x="35981" y="147811"/>
                </a:lnTo>
                <a:lnTo>
                  <a:pt x="36953" y="145867"/>
                </a:lnTo>
                <a:lnTo>
                  <a:pt x="35008" y="142949"/>
                </a:lnTo>
                <a:lnTo>
                  <a:pt x="34036" y="142949"/>
                </a:lnTo>
                <a:lnTo>
                  <a:pt x="34036" y="143921"/>
                </a:lnTo>
                <a:lnTo>
                  <a:pt x="33063" y="144894"/>
                </a:lnTo>
                <a:lnTo>
                  <a:pt x="29174" y="136142"/>
                </a:lnTo>
                <a:lnTo>
                  <a:pt x="25284" y="130307"/>
                </a:lnTo>
                <a:lnTo>
                  <a:pt x="25284" y="129335"/>
                </a:lnTo>
                <a:lnTo>
                  <a:pt x="26256" y="128362"/>
                </a:lnTo>
                <a:lnTo>
                  <a:pt x="28201" y="130307"/>
                </a:lnTo>
                <a:lnTo>
                  <a:pt x="23339" y="119611"/>
                </a:lnTo>
                <a:lnTo>
                  <a:pt x="19449" y="108913"/>
                </a:lnTo>
                <a:lnTo>
                  <a:pt x="19449" y="109886"/>
                </a:lnTo>
                <a:lnTo>
                  <a:pt x="18477" y="109886"/>
                </a:lnTo>
                <a:lnTo>
                  <a:pt x="17504" y="106969"/>
                </a:lnTo>
                <a:lnTo>
                  <a:pt x="16532" y="104052"/>
                </a:lnTo>
                <a:lnTo>
                  <a:pt x="16532" y="103079"/>
                </a:lnTo>
                <a:lnTo>
                  <a:pt x="17504" y="103079"/>
                </a:lnTo>
                <a:lnTo>
                  <a:pt x="16532" y="101134"/>
                </a:lnTo>
                <a:lnTo>
                  <a:pt x="17504" y="100161"/>
                </a:lnTo>
                <a:lnTo>
                  <a:pt x="17504" y="98217"/>
                </a:lnTo>
                <a:lnTo>
                  <a:pt x="13614" y="90438"/>
                </a:lnTo>
                <a:lnTo>
                  <a:pt x="10697" y="82658"/>
                </a:lnTo>
                <a:lnTo>
                  <a:pt x="9725" y="75850"/>
                </a:lnTo>
                <a:lnTo>
                  <a:pt x="7780" y="70016"/>
                </a:lnTo>
                <a:lnTo>
                  <a:pt x="4862" y="58346"/>
                </a:lnTo>
                <a:lnTo>
                  <a:pt x="4862" y="56402"/>
                </a:lnTo>
                <a:lnTo>
                  <a:pt x="5835" y="55429"/>
                </a:lnTo>
                <a:lnTo>
                  <a:pt x="6807" y="55429"/>
                </a:lnTo>
                <a:lnTo>
                  <a:pt x="6807" y="53484"/>
                </a:lnTo>
                <a:lnTo>
                  <a:pt x="5835" y="51539"/>
                </a:lnTo>
                <a:lnTo>
                  <a:pt x="5835" y="52511"/>
                </a:lnTo>
                <a:lnTo>
                  <a:pt x="4862" y="52512"/>
                </a:lnTo>
                <a:lnTo>
                  <a:pt x="4863" y="50566"/>
                </a:lnTo>
                <a:lnTo>
                  <a:pt x="4862" y="44732"/>
                </a:lnTo>
                <a:lnTo>
                  <a:pt x="3890" y="39870"/>
                </a:lnTo>
                <a:lnTo>
                  <a:pt x="2918" y="35980"/>
                </a:lnTo>
                <a:lnTo>
                  <a:pt x="3890" y="35980"/>
                </a:lnTo>
                <a:lnTo>
                  <a:pt x="4862" y="36952"/>
                </a:lnTo>
                <a:lnTo>
                  <a:pt x="4863" y="34035"/>
                </a:lnTo>
                <a:lnTo>
                  <a:pt x="3890" y="31118"/>
                </a:lnTo>
                <a:lnTo>
                  <a:pt x="2918" y="24311"/>
                </a:lnTo>
                <a:lnTo>
                  <a:pt x="1945" y="27228"/>
                </a:lnTo>
                <a:lnTo>
                  <a:pt x="973" y="22365"/>
                </a:lnTo>
                <a:lnTo>
                  <a:pt x="972" y="17504"/>
                </a:lnTo>
                <a:lnTo>
                  <a:pt x="0" y="8751"/>
                </a:lnTo>
                <a:lnTo>
                  <a:pt x="972" y="8751"/>
                </a:lnTo>
                <a:lnTo>
                  <a:pt x="973" y="4861"/>
                </a:lnTo>
                <a:close/>
                <a:moveTo>
                  <a:pt x="972" y="0"/>
                </a:moveTo>
                <a:lnTo>
                  <a:pt x="1945" y="2917"/>
                </a:lnTo>
                <a:lnTo>
                  <a:pt x="1884" y="3039"/>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33"/>
          <p:cNvSpPr>
            <a:spLocks/>
          </p:cNvSpPr>
          <p:nvPr/>
        </p:nvSpPr>
        <p:spPr bwMode="auto">
          <a:xfrm rot="9377604">
            <a:off x="3925861" y="3316840"/>
            <a:ext cx="1288495" cy="722529"/>
          </a:xfrm>
          <a:custGeom>
            <a:avLst/>
            <a:gdLst/>
            <a:ahLst/>
            <a:cxnLst/>
            <a:rect l="l" t="t" r="r" b="b"/>
            <a:pathLst>
              <a:path w="1288494" h="722529">
                <a:moveTo>
                  <a:pt x="1884" y="3038"/>
                </a:moveTo>
                <a:lnTo>
                  <a:pt x="972" y="0"/>
                </a:lnTo>
                <a:lnTo>
                  <a:pt x="1944" y="2917"/>
                </a:lnTo>
                <a:close/>
                <a:moveTo>
                  <a:pt x="4861" y="18476"/>
                </a:moveTo>
                <a:lnTo>
                  <a:pt x="4667" y="18087"/>
                </a:lnTo>
                <a:lnTo>
                  <a:pt x="3889" y="14587"/>
                </a:lnTo>
                <a:lnTo>
                  <a:pt x="4861" y="15559"/>
                </a:lnTo>
                <a:close/>
                <a:moveTo>
                  <a:pt x="5834" y="23339"/>
                </a:moveTo>
                <a:lnTo>
                  <a:pt x="5658" y="22543"/>
                </a:lnTo>
                <a:lnTo>
                  <a:pt x="5834" y="22366"/>
                </a:lnTo>
                <a:close/>
                <a:moveTo>
                  <a:pt x="15559" y="110859"/>
                </a:moveTo>
                <a:lnTo>
                  <a:pt x="14586" y="108914"/>
                </a:lnTo>
                <a:lnTo>
                  <a:pt x="15559" y="108914"/>
                </a:lnTo>
                <a:lnTo>
                  <a:pt x="15558" y="106969"/>
                </a:lnTo>
                <a:lnTo>
                  <a:pt x="14586" y="105024"/>
                </a:lnTo>
                <a:lnTo>
                  <a:pt x="14586" y="103079"/>
                </a:lnTo>
                <a:lnTo>
                  <a:pt x="13614" y="101134"/>
                </a:lnTo>
                <a:lnTo>
                  <a:pt x="15558" y="104052"/>
                </a:lnTo>
                <a:lnTo>
                  <a:pt x="16531" y="104052"/>
                </a:lnTo>
                <a:lnTo>
                  <a:pt x="15558" y="105024"/>
                </a:lnTo>
                <a:lnTo>
                  <a:pt x="16531" y="109887"/>
                </a:lnTo>
                <a:lnTo>
                  <a:pt x="16531" y="110859"/>
                </a:lnTo>
                <a:close/>
                <a:moveTo>
                  <a:pt x="35007" y="151701"/>
                </a:moveTo>
                <a:lnTo>
                  <a:pt x="34035" y="149757"/>
                </a:lnTo>
                <a:lnTo>
                  <a:pt x="33063" y="148784"/>
                </a:lnTo>
                <a:lnTo>
                  <a:pt x="32090" y="149757"/>
                </a:lnTo>
                <a:lnTo>
                  <a:pt x="25283" y="137115"/>
                </a:lnTo>
                <a:lnTo>
                  <a:pt x="26256" y="137115"/>
                </a:lnTo>
                <a:lnTo>
                  <a:pt x="25283" y="136142"/>
                </a:lnTo>
                <a:lnTo>
                  <a:pt x="25283" y="133225"/>
                </a:lnTo>
                <a:lnTo>
                  <a:pt x="28201" y="141005"/>
                </a:lnTo>
                <a:lnTo>
                  <a:pt x="30146" y="144895"/>
                </a:lnTo>
                <a:lnTo>
                  <a:pt x="33063" y="147812"/>
                </a:lnTo>
                <a:lnTo>
                  <a:pt x="33063" y="146839"/>
                </a:lnTo>
                <a:lnTo>
                  <a:pt x="34035" y="148785"/>
                </a:lnTo>
                <a:close/>
                <a:moveTo>
                  <a:pt x="35007" y="151702"/>
                </a:moveTo>
                <a:lnTo>
                  <a:pt x="35007" y="151702"/>
                </a:lnTo>
                <a:lnTo>
                  <a:pt x="35007" y="151701"/>
                </a:lnTo>
                <a:close/>
                <a:moveTo>
                  <a:pt x="36953" y="159481"/>
                </a:moveTo>
                <a:lnTo>
                  <a:pt x="35007" y="156564"/>
                </a:lnTo>
                <a:lnTo>
                  <a:pt x="36953" y="159158"/>
                </a:lnTo>
                <a:close/>
                <a:moveTo>
                  <a:pt x="49595" y="184765"/>
                </a:moveTo>
                <a:lnTo>
                  <a:pt x="48622" y="183793"/>
                </a:lnTo>
                <a:lnTo>
                  <a:pt x="46677" y="182820"/>
                </a:lnTo>
                <a:lnTo>
                  <a:pt x="45705" y="179903"/>
                </a:lnTo>
                <a:lnTo>
                  <a:pt x="46677" y="179903"/>
                </a:lnTo>
                <a:lnTo>
                  <a:pt x="46677" y="178930"/>
                </a:lnTo>
                <a:lnTo>
                  <a:pt x="47649" y="177958"/>
                </a:lnTo>
                <a:lnTo>
                  <a:pt x="49594" y="178930"/>
                </a:lnTo>
                <a:lnTo>
                  <a:pt x="49595" y="180875"/>
                </a:lnTo>
                <a:lnTo>
                  <a:pt x="51539" y="183792"/>
                </a:lnTo>
                <a:lnTo>
                  <a:pt x="50567" y="184765"/>
                </a:lnTo>
                <a:close/>
                <a:moveTo>
                  <a:pt x="70988" y="218801"/>
                </a:moveTo>
                <a:lnTo>
                  <a:pt x="70016" y="217828"/>
                </a:lnTo>
                <a:lnTo>
                  <a:pt x="70016" y="217828"/>
                </a:lnTo>
                <a:close/>
                <a:moveTo>
                  <a:pt x="978282" y="620422"/>
                </a:moveTo>
                <a:lnTo>
                  <a:pt x="979254" y="620422"/>
                </a:lnTo>
                <a:lnTo>
                  <a:pt x="979164" y="620513"/>
                </a:lnTo>
                <a:close/>
                <a:moveTo>
                  <a:pt x="94327" y="249919"/>
                </a:moveTo>
                <a:lnTo>
                  <a:pt x="93354" y="247974"/>
                </a:lnTo>
                <a:lnTo>
                  <a:pt x="94327" y="248946"/>
                </a:lnTo>
                <a:close/>
                <a:moveTo>
                  <a:pt x="1137764" y="721557"/>
                </a:moveTo>
                <a:lnTo>
                  <a:pt x="1129985" y="714750"/>
                </a:lnTo>
                <a:lnTo>
                  <a:pt x="1137764" y="708915"/>
                </a:lnTo>
                <a:lnTo>
                  <a:pt x="1146516" y="703081"/>
                </a:lnTo>
                <a:lnTo>
                  <a:pt x="1156241" y="696273"/>
                </a:lnTo>
                <a:lnTo>
                  <a:pt x="1168883" y="690439"/>
                </a:lnTo>
                <a:lnTo>
                  <a:pt x="1209725" y="669045"/>
                </a:lnTo>
                <a:lnTo>
                  <a:pt x="1220422" y="662238"/>
                </a:lnTo>
                <a:lnTo>
                  <a:pt x="1229175" y="655431"/>
                </a:lnTo>
                <a:lnTo>
                  <a:pt x="1237927" y="647651"/>
                </a:lnTo>
                <a:lnTo>
                  <a:pt x="1243761" y="639872"/>
                </a:lnTo>
                <a:lnTo>
                  <a:pt x="1243761" y="639871"/>
                </a:lnTo>
                <a:lnTo>
                  <a:pt x="1245706" y="638899"/>
                </a:lnTo>
                <a:lnTo>
                  <a:pt x="1243275" y="638899"/>
                </a:lnTo>
                <a:lnTo>
                  <a:pt x="1242789" y="637927"/>
                </a:lnTo>
                <a:lnTo>
                  <a:pt x="1240844" y="635982"/>
                </a:lnTo>
                <a:lnTo>
                  <a:pt x="1237926" y="634037"/>
                </a:lnTo>
                <a:lnTo>
                  <a:pt x="1226257" y="630147"/>
                </a:lnTo>
                <a:lnTo>
                  <a:pt x="1207781" y="625285"/>
                </a:lnTo>
                <a:lnTo>
                  <a:pt x="1182497" y="620423"/>
                </a:lnTo>
                <a:lnTo>
                  <a:pt x="1113453" y="607781"/>
                </a:lnTo>
                <a:lnTo>
                  <a:pt x="1074555" y="600001"/>
                </a:lnTo>
                <a:lnTo>
                  <a:pt x="1060941" y="596111"/>
                </a:lnTo>
                <a:lnTo>
                  <a:pt x="1048299" y="592222"/>
                </a:lnTo>
                <a:lnTo>
                  <a:pt x="1036630" y="587359"/>
                </a:lnTo>
                <a:lnTo>
                  <a:pt x="1027878" y="583470"/>
                </a:lnTo>
                <a:lnTo>
                  <a:pt x="1020098" y="579580"/>
                </a:lnTo>
                <a:lnTo>
                  <a:pt x="1014263" y="574718"/>
                </a:lnTo>
                <a:lnTo>
                  <a:pt x="1009401" y="569855"/>
                </a:lnTo>
                <a:lnTo>
                  <a:pt x="1006484" y="564993"/>
                </a:lnTo>
                <a:lnTo>
                  <a:pt x="1002594" y="554296"/>
                </a:lnTo>
                <a:lnTo>
                  <a:pt x="1030795" y="566938"/>
                </a:lnTo>
                <a:lnTo>
                  <a:pt x="1058996" y="577635"/>
                </a:lnTo>
                <a:lnTo>
                  <a:pt x="1087197" y="587360"/>
                </a:lnTo>
                <a:lnTo>
                  <a:pt x="1116370" y="596112"/>
                </a:lnTo>
                <a:lnTo>
                  <a:pt x="1145544" y="602918"/>
                </a:lnTo>
                <a:lnTo>
                  <a:pt x="1174717" y="609726"/>
                </a:lnTo>
                <a:lnTo>
                  <a:pt x="1204863" y="614588"/>
                </a:lnTo>
                <a:lnTo>
                  <a:pt x="1234037" y="618478"/>
                </a:lnTo>
                <a:lnTo>
                  <a:pt x="1248623" y="618478"/>
                </a:lnTo>
                <a:lnTo>
                  <a:pt x="1260293" y="619450"/>
                </a:lnTo>
                <a:lnTo>
                  <a:pt x="1270017" y="620422"/>
                </a:lnTo>
                <a:lnTo>
                  <a:pt x="1277797" y="622368"/>
                </a:lnTo>
                <a:lnTo>
                  <a:pt x="1283632" y="625285"/>
                </a:lnTo>
                <a:lnTo>
                  <a:pt x="1285577" y="628202"/>
                </a:lnTo>
                <a:lnTo>
                  <a:pt x="1287521" y="630147"/>
                </a:lnTo>
                <a:lnTo>
                  <a:pt x="1288494" y="634037"/>
                </a:lnTo>
                <a:lnTo>
                  <a:pt x="1287522" y="637927"/>
                </a:lnTo>
                <a:lnTo>
                  <a:pt x="1285577" y="642789"/>
                </a:lnTo>
                <a:lnTo>
                  <a:pt x="1282659" y="646679"/>
                </a:lnTo>
                <a:lnTo>
                  <a:pt x="1277797" y="650569"/>
                </a:lnTo>
                <a:lnTo>
                  <a:pt x="1271962" y="654458"/>
                </a:lnTo>
                <a:lnTo>
                  <a:pt x="1264183" y="658348"/>
                </a:lnTo>
                <a:lnTo>
                  <a:pt x="1255431" y="662238"/>
                </a:lnTo>
                <a:lnTo>
                  <a:pt x="1235982" y="670017"/>
                </a:lnTo>
                <a:lnTo>
                  <a:pt x="1215560" y="676825"/>
                </a:lnTo>
                <a:lnTo>
                  <a:pt x="1207781" y="680714"/>
                </a:lnTo>
                <a:lnTo>
                  <a:pt x="1199029" y="685576"/>
                </a:lnTo>
                <a:lnTo>
                  <a:pt x="1179580" y="698218"/>
                </a:lnTo>
                <a:lnTo>
                  <a:pt x="1146516" y="722529"/>
                </a:lnTo>
                <a:lnTo>
                  <a:pt x="1140682" y="722529"/>
                </a:lnTo>
                <a:close/>
                <a:moveTo>
                  <a:pt x="909238" y="622367"/>
                </a:moveTo>
                <a:lnTo>
                  <a:pt x="909238" y="622367"/>
                </a:lnTo>
                <a:lnTo>
                  <a:pt x="909463" y="622367"/>
                </a:lnTo>
                <a:close/>
                <a:moveTo>
                  <a:pt x="908266" y="623340"/>
                </a:moveTo>
                <a:lnTo>
                  <a:pt x="908266" y="622367"/>
                </a:lnTo>
                <a:lnTo>
                  <a:pt x="909238" y="622367"/>
                </a:lnTo>
                <a:close/>
                <a:moveTo>
                  <a:pt x="141977" y="301459"/>
                </a:moveTo>
                <a:lnTo>
                  <a:pt x="141977" y="301459"/>
                </a:lnTo>
                <a:lnTo>
                  <a:pt x="141977" y="301459"/>
                </a:lnTo>
                <a:close/>
                <a:moveTo>
                  <a:pt x="142949" y="302431"/>
                </a:moveTo>
                <a:lnTo>
                  <a:pt x="141977" y="301459"/>
                </a:lnTo>
                <a:lnTo>
                  <a:pt x="142949" y="301459"/>
                </a:lnTo>
                <a:close/>
                <a:moveTo>
                  <a:pt x="244084" y="368557"/>
                </a:moveTo>
                <a:lnTo>
                  <a:pt x="241795" y="366956"/>
                </a:lnTo>
                <a:lnTo>
                  <a:pt x="242139" y="366613"/>
                </a:lnTo>
                <a:close/>
                <a:moveTo>
                  <a:pt x="641815" y="565965"/>
                </a:moveTo>
                <a:lnTo>
                  <a:pt x="641815" y="565965"/>
                </a:lnTo>
                <a:lnTo>
                  <a:pt x="644732" y="565965"/>
                </a:lnTo>
                <a:lnTo>
                  <a:pt x="642787" y="565965"/>
                </a:lnTo>
                <a:close/>
                <a:moveTo>
                  <a:pt x="458992" y="489140"/>
                </a:moveTo>
                <a:lnTo>
                  <a:pt x="457050" y="488169"/>
                </a:lnTo>
                <a:lnTo>
                  <a:pt x="458995" y="489141"/>
                </a:lnTo>
                <a:close/>
                <a:moveTo>
                  <a:pt x="333549" y="441491"/>
                </a:moveTo>
                <a:lnTo>
                  <a:pt x="331604" y="439546"/>
                </a:lnTo>
                <a:lnTo>
                  <a:pt x="334521" y="440519"/>
                </a:lnTo>
                <a:lnTo>
                  <a:pt x="334521" y="441491"/>
                </a:lnTo>
                <a:close/>
                <a:moveTo>
                  <a:pt x="339384" y="444409"/>
                </a:moveTo>
                <a:lnTo>
                  <a:pt x="337439" y="442464"/>
                </a:lnTo>
                <a:lnTo>
                  <a:pt x="338411" y="443436"/>
                </a:lnTo>
                <a:lnTo>
                  <a:pt x="340356" y="444408"/>
                </a:lnTo>
                <a:close/>
                <a:moveTo>
                  <a:pt x="448298" y="498866"/>
                </a:moveTo>
                <a:lnTo>
                  <a:pt x="445381" y="495948"/>
                </a:lnTo>
                <a:lnTo>
                  <a:pt x="448298" y="496921"/>
                </a:lnTo>
                <a:lnTo>
                  <a:pt x="449271" y="496921"/>
                </a:lnTo>
                <a:lnTo>
                  <a:pt x="448298" y="495948"/>
                </a:lnTo>
                <a:lnTo>
                  <a:pt x="445381" y="494003"/>
                </a:lnTo>
                <a:lnTo>
                  <a:pt x="442463" y="493031"/>
                </a:lnTo>
                <a:lnTo>
                  <a:pt x="439546" y="492059"/>
                </a:lnTo>
                <a:lnTo>
                  <a:pt x="435656" y="491086"/>
                </a:lnTo>
                <a:lnTo>
                  <a:pt x="436629" y="493031"/>
                </a:lnTo>
                <a:lnTo>
                  <a:pt x="433711" y="491086"/>
                </a:lnTo>
                <a:lnTo>
                  <a:pt x="431766" y="490113"/>
                </a:lnTo>
                <a:lnTo>
                  <a:pt x="428849" y="490114"/>
                </a:lnTo>
                <a:lnTo>
                  <a:pt x="428849" y="489141"/>
                </a:lnTo>
                <a:lnTo>
                  <a:pt x="424959" y="487196"/>
                </a:lnTo>
                <a:lnTo>
                  <a:pt x="423014" y="486224"/>
                </a:lnTo>
                <a:lnTo>
                  <a:pt x="422042" y="487196"/>
                </a:lnTo>
                <a:lnTo>
                  <a:pt x="415235" y="483306"/>
                </a:lnTo>
                <a:lnTo>
                  <a:pt x="407455" y="479417"/>
                </a:lnTo>
                <a:lnTo>
                  <a:pt x="400648" y="475527"/>
                </a:lnTo>
                <a:lnTo>
                  <a:pt x="397730" y="473582"/>
                </a:lnTo>
                <a:lnTo>
                  <a:pt x="395786" y="471637"/>
                </a:lnTo>
                <a:lnTo>
                  <a:pt x="392869" y="470665"/>
                </a:lnTo>
                <a:lnTo>
                  <a:pt x="391896" y="470664"/>
                </a:lnTo>
                <a:lnTo>
                  <a:pt x="392868" y="471637"/>
                </a:lnTo>
                <a:lnTo>
                  <a:pt x="393841" y="471637"/>
                </a:lnTo>
                <a:lnTo>
                  <a:pt x="395786" y="472610"/>
                </a:lnTo>
                <a:lnTo>
                  <a:pt x="393841" y="472610"/>
                </a:lnTo>
                <a:lnTo>
                  <a:pt x="390924" y="470665"/>
                </a:lnTo>
                <a:lnTo>
                  <a:pt x="390924" y="469692"/>
                </a:lnTo>
                <a:lnTo>
                  <a:pt x="391896" y="469692"/>
                </a:lnTo>
                <a:lnTo>
                  <a:pt x="388006" y="467747"/>
                </a:lnTo>
                <a:lnTo>
                  <a:pt x="385089" y="466775"/>
                </a:lnTo>
                <a:lnTo>
                  <a:pt x="381199" y="466775"/>
                </a:lnTo>
                <a:lnTo>
                  <a:pt x="377309" y="463857"/>
                </a:lnTo>
                <a:lnTo>
                  <a:pt x="374392" y="461913"/>
                </a:lnTo>
                <a:lnTo>
                  <a:pt x="369530" y="460940"/>
                </a:lnTo>
                <a:lnTo>
                  <a:pt x="367585" y="458995"/>
                </a:lnTo>
                <a:lnTo>
                  <a:pt x="366613" y="458995"/>
                </a:lnTo>
                <a:lnTo>
                  <a:pt x="367585" y="457050"/>
                </a:lnTo>
                <a:lnTo>
                  <a:pt x="363695" y="455105"/>
                </a:lnTo>
                <a:lnTo>
                  <a:pt x="360777" y="454133"/>
                </a:lnTo>
                <a:lnTo>
                  <a:pt x="357860" y="451216"/>
                </a:lnTo>
                <a:lnTo>
                  <a:pt x="357860" y="452188"/>
                </a:lnTo>
                <a:lnTo>
                  <a:pt x="356887" y="451216"/>
                </a:lnTo>
                <a:lnTo>
                  <a:pt x="353970" y="450243"/>
                </a:lnTo>
                <a:lnTo>
                  <a:pt x="354943" y="450243"/>
                </a:lnTo>
                <a:lnTo>
                  <a:pt x="352998" y="449271"/>
                </a:lnTo>
                <a:lnTo>
                  <a:pt x="350081" y="447326"/>
                </a:lnTo>
                <a:lnTo>
                  <a:pt x="352026" y="449271"/>
                </a:lnTo>
                <a:lnTo>
                  <a:pt x="354943" y="451216"/>
                </a:lnTo>
                <a:lnTo>
                  <a:pt x="349108" y="449271"/>
                </a:lnTo>
                <a:lnTo>
                  <a:pt x="347164" y="447326"/>
                </a:lnTo>
                <a:lnTo>
                  <a:pt x="343274" y="445381"/>
                </a:lnTo>
                <a:lnTo>
                  <a:pt x="340356" y="444408"/>
                </a:lnTo>
                <a:lnTo>
                  <a:pt x="339384" y="442464"/>
                </a:lnTo>
                <a:lnTo>
                  <a:pt x="336467" y="440519"/>
                </a:lnTo>
                <a:lnTo>
                  <a:pt x="334521" y="440519"/>
                </a:lnTo>
                <a:lnTo>
                  <a:pt x="330632" y="437601"/>
                </a:lnTo>
                <a:lnTo>
                  <a:pt x="329659" y="437601"/>
                </a:lnTo>
                <a:lnTo>
                  <a:pt x="327715" y="436629"/>
                </a:lnTo>
                <a:lnTo>
                  <a:pt x="324797" y="435657"/>
                </a:lnTo>
                <a:lnTo>
                  <a:pt x="322852" y="434684"/>
                </a:lnTo>
                <a:lnTo>
                  <a:pt x="320907" y="434684"/>
                </a:lnTo>
                <a:lnTo>
                  <a:pt x="314100" y="429822"/>
                </a:lnTo>
                <a:lnTo>
                  <a:pt x="315072" y="429822"/>
                </a:lnTo>
                <a:lnTo>
                  <a:pt x="311183" y="426904"/>
                </a:lnTo>
                <a:lnTo>
                  <a:pt x="306320" y="424960"/>
                </a:lnTo>
                <a:lnTo>
                  <a:pt x="307293" y="424960"/>
                </a:lnTo>
                <a:lnTo>
                  <a:pt x="303403" y="423015"/>
                </a:lnTo>
                <a:lnTo>
                  <a:pt x="300486" y="421070"/>
                </a:lnTo>
                <a:lnTo>
                  <a:pt x="298541" y="420097"/>
                </a:lnTo>
                <a:lnTo>
                  <a:pt x="298541" y="418152"/>
                </a:lnTo>
                <a:lnTo>
                  <a:pt x="298541" y="417180"/>
                </a:lnTo>
                <a:lnTo>
                  <a:pt x="296596" y="416208"/>
                </a:lnTo>
                <a:lnTo>
                  <a:pt x="293678" y="415235"/>
                </a:lnTo>
                <a:lnTo>
                  <a:pt x="291734" y="414263"/>
                </a:lnTo>
                <a:lnTo>
                  <a:pt x="290761" y="415235"/>
                </a:lnTo>
                <a:lnTo>
                  <a:pt x="290761" y="416208"/>
                </a:lnTo>
                <a:lnTo>
                  <a:pt x="281037" y="409401"/>
                </a:lnTo>
                <a:lnTo>
                  <a:pt x="276175" y="406483"/>
                </a:lnTo>
                <a:lnTo>
                  <a:pt x="271312" y="402593"/>
                </a:lnTo>
                <a:lnTo>
                  <a:pt x="270340" y="402593"/>
                </a:lnTo>
                <a:lnTo>
                  <a:pt x="269368" y="401621"/>
                </a:lnTo>
                <a:lnTo>
                  <a:pt x="254781" y="392869"/>
                </a:lnTo>
                <a:lnTo>
                  <a:pt x="247973" y="388007"/>
                </a:lnTo>
                <a:lnTo>
                  <a:pt x="243112" y="383144"/>
                </a:lnTo>
                <a:lnTo>
                  <a:pt x="244084" y="384117"/>
                </a:lnTo>
                <a:lnTo>
                  <a:pt x="244083" y="383144"/>
                </a:lnTo>
                <a:lnTo>
                  <a:pt x="244083" y="382172"/>
                </a:lnTo>
                <a:lnTo>
                  <a:pt x="242139" y="381200"/>
                </a:lnTo>
                <a:lnTo>
                  <a:pt x="241166" y="380227"/>
                </a:lnTo>
                <a:lnTo>
                  <a:pt x="240194" y="380227"/>
                </a:lnTo>
                <a:lnTo>
                  <a:pt x="240194" y="381199"/>
                </a:lnTo>
                <a:lnTo>
                  <a:pt x="241166" y="383144"/>
                </a:lnTo>
                <a:lnTo>
                  <a:pt x="232414" y="376337"/>
                </a:lnTo>
                <a:lnTo>
                  <a:pt x="225607" y="370502"/>
                </a:lnTo>
                <a:lnTo>
                  <a:pt x="225607" y="371475"/>
                </a:lnTo>
                <a:lnTo>
                  <a:pt x="223663" y="370503"/>
                </a:lnTo>
                <a:lnTo>
                  <a:pt x="223663" y="369530"/>
                </a:lnTo>
                <a:lnTo>
                  <a:pt x="222690" y="368558"/>
                </a:lnTo>
                <a:lnTo>
                  <a:pt x="217827" y="364668"/>
                </a:lnTo>
                <a:lnTo>
                  <a:pt x="216856" y="365640"/>
                </a:lnTo>
                <a:lnTo>
                  <a:pt x="215883" y="363696"/>
                </a:lnTo>
                <a:lnTo>
                  <a:pt x="213938" y="362723"/>
                </a:lnTo>
                <a:lnTo>
                  <a:pt x="212965" y="362723"/>
                </a:lnTo>
                <a:lnTo>
                  <a:pt x="211021" y="360778"/>
                </a:lnTo>
                <a:lnTo>
                  <a:pt x="211021" y="359806"/>
                </a:lnTo>
                <a:lnTo>
                  <a:pt x="205186" y="356888"/>
                </a:lnTo>
                <a:lnTo>
                  <a:pt x="199351" y="352026"/>
                </a:lnTo>
                <a:lnTo>
                  <a:pt x="198379" y="349109"/>
                </a:lnTo>
                <a:lnTo>
                  <a:pt x="195461" y="348136"/>
                </a:lnTo>
                <a:lnTo>
                  <a:pt x="195461" y="349109"/>
                </a:lnTo>
                <a:lnTo>
                  <a:pt x="189627" y="342302"/>
                </a:lnTo>
                <a:lnTo>
                  <a:pt x="186709" y="338412"/>
                </a:lnTo>
                <a:lnTo>
                  <a:pt x="177957" y="333550"/>
                </a:lnTo>
                <a:lnTo>
                  <a:pt x="169205" y="326742"/>
                </a:lnTo>
                <a:lnTo>
                  <a:pt x="151701" y="311183"/>
                </a:lnTo>
                <a:lnTo>
                  <a:pt x="152674" y="311183"/>
                </a:lnTo>
                <a:lnTo>
                  <a:pt x="150729" y="309238"/>
                </a:lnTo>
                <a:lnTo>
                  <a:pt x="149757" y="309238"/>
                </a:lnTo>
                <a:lnTo>
                  <a:pt x="148784" y="308266"/>
                </a:lnTo>
                <a:lnTo>
                  <a:pt x="148784" y="307293"/>
                </a:lnTo>
                <a:lnTo>
                  <a:pt x="148784" y="306321"/>
                </a:lnTo>
                <a:lnTo>
                  <a:pt x="150729" y="306321"/>
                </a:lnTo>
                <a:lnTo>
                  <a:pt x="147812" y="304376"/>
                </a:lnTo>
                <a:lnTo>
                  <a:pt x="145867" y="302431"/>
                </a:lnTo>
                <a:lnTo>
                  <a:pt x="141977" y="300486"/>
                </a:lnTo>
                <a:lnTo>
                  <a:pt x="141977" y="301459"/>
                </a:lnTo>
                <a:lnTo>
                  <a:pt x="140032" y="299514"/>
                </a:lnTo>
                <a:lnTo>
                  <a:pt x="138087" y="297569"/>
                </a:lnTo>
                <a:lnTo>
                  <a:pt x="136142" y="296596"/>
                </a:lnTo>
                <a:lnTo>
                  <a:pt x="136142" y="295624"/>
                </a:lnTo>
                <a:lnTo>
                  <a:pt x="137114" y="295624"/>
                </a:lnTo>
                <a:lnTo>
                  <a:pt x="138087" y="295624"/>
                </a:lnTo>
                <a:lnTo>
                  <a:pt x="135170" y="293679"/>
                </a:lnTo>
                <a:lnTo>
                  <a:pt x="135170" y="292707"/>
                </a:lnTo>
                <a:lnTo>
                  <a:pt x="136142" y="292707"/>
                </a:lnTo>
                <a:lnTo>
                  <a:pt x="139060" y="293679"/>
                </a:lnTo>
                <a:lnTo>
                  <a:pt x="141977" y="294652"/>
                </a:lnTo>
                <a:lnTo>
                  <a:pt x="141977" y="293679"/>
                </a:lnTo>
                <a:lnTo>
                  <a:pt x="140032" y="291734"/>
                </a:lnTo>
                <a:lnTo>
                  <a:pt x="140032" y="290762"/>
                </a:lnTo>
                <a:lnTo>
                  <a:pt x="141004" y="290762"/>
                </a:lnTo>
                <a:lnTo>
                  <a:pt x="141977" y="291734"/>
                </a:lnTo>
                <a:lnTo>
                  <a:pt x="143922" y="292707"/>
                </a:lnTo>
                <a:lnTo>
                  <a:pt x="141977" y="290762"/>
                </a:lnTo>
                <a:lnTo>
                  <a:pt x="138087" y="288817"/>
                </a:lnTo>
                <a:lnTo>
                  <a:pt x="137114" y="288817"/>
                </a:lnTo>
                <a:lnTo>
                  <a:pt x="137114" y="290762"/>
                </a:lnTo>
                <a:lnTo>
                  <a:pt x="134197" y="287844"/>
                </a:lnTo>
                <a:lnTo>
                  <a:pt x="132253" y="287845"/>
                </a:lnTo>
                <a:lnTo>
                  <a:pt x="131280" y="287358"/>
                </a:lnTo>
                <a:lnTo>
                  <a:pt x="130307" y="286872"/>
                </a:lnTo>
                <a:lnTo>
                  <a:pt x="127390" y="284927"/>
                </a:lnTo>
                <a:lnTo>
                  <a:pt x="127390" y="283955"/>
                </a:lnTo>
                <a:lnTo>
                  <a:pt x="128363" y="284927"/>
                </a:lnTo>
                <a:lnTo>
                  <a:pt x="129335" y="285899"/>
                </a:lnTo>
                <a:lnTo>
                  <a:pt x="131280" y="286872"/>
                </a:lnTo>
                <a:lnTo>
                  <a:pt x="130307" y="284927"/>
                </a:lnTo>
                <a:lnTo>
                  <a:pt x="128363" y="282982"/>
                </a:lnTo>
                <a:lnTo>
                  <a:pt x="124473" y="280065"/>
                </a:lnTo>
                <a:lnTo>
                  <a:pt x="125445" y="281037"/>
                </a:lnTo>
                <a:lnTo>
                  <a:pt x="124473" y="282010"/>
                </a:lnTo>
                <a:lnTo>
                  <a:pt x="121555" y="280065"/>
                </a:lnTo>
                <a:lnTo>
                  <a:pt x="121555" y="279092"/>
                </a:lnTo>
                <a:lnTo>
                  <a:pt x="122528" y="279092"/>
                </a:lnTo>
                <a:lnTo>
                  <a:pt x="120583" y="277148"/>
                </a:lnTo>
                <a:lnTo>
                  <a:pt x="117666" y="276175"/>
                </a:lnTo>
                <a:lnTo>
                  <a:pt x="118638" y="277147"/>
                </a:lnTo>
                <a:lnTo>
                  <a:pt x="116693" y="276175"/>
                </a:lnTo>
                <a:lnTo>
                  <a:pt x="114748" y="275203"/>
                </a:lnTo>
                <a:lnTo>
                  <a:pt x="113776" y="273258"/>
                </a:lnTo>
                <a:lnTo>
                  <a:pt x="111831" y="271313"/>
                </a:lnTo>
                <a:lnTo>
                  <a:pt x="112804" y="270340"/>
                </a:lnTo>
                <a:lnTo>
                  <a:pt x="114748" y="271313"/>
                </a:lnTo>
                <a:lnTo>
                  <a:pt x="115721" y="271313"/>
                </a:lnTo>
                <a:lnTo>
                  <a:pt x="114748" y="268395"/>
                </a:lnTo>
                <a:lnTo>
                  <a:pt x="113776" y="268396"/>
                </a:lnTo>
                <a:lnTo>
                  <a:pt x="110858" y="267423"/>
                </a:lnTo>
                <a:lnTo>
                  <a:pt x="109886" y="266450"/>
                </a:lnTo>
                <a:lnTo>
                  <a:pt x="108914" y="266450"/>
                </a:lnTo>
                <a:lnTo>
                  <a:pt x="108914" y="267423"/>
                </a:lnTo>
                <a:lnTo>
                  <a:pt x="108914" y="265478"/>
                </a:lnTo>
                <a:lnTo>
                  <a:pt x="109886" y="265478"/>
                </a:lnTo>
                <a:lnTo>
                  <a:pt x="107941" y="263533"/>
                </a:lnTo>
                <a:lnTo>
                  <a:pt x="105997" y="261588"/>
                </a:lnTo>
                <a:lnTo>
                  <a:pt x="104051" y="260616"/>
                </a:lnTo>
                <a:lnTo>
                  <a:pt x="104051" y="258671"/>
                </a:lnTo>
                <a:lnTo>
                  <a:pt x="102107" y="258671"/>
                </a:lnTo>
                <a:lnTo>
                  <a:pt x="101134" y="254781"/>
                </a:lnTo>
                <a:lnTo>
                  <a:pt x="96272" y="250891"/>
                </a:lnTo>
                <a:lnTo>
                  <a:pt x="95299" y="248946"/>
                </a:lnTo>
                <a:lnTo>
                  <a:pt x="94327" y="247974"/>
                </a:lnTo>
                <a:lnTo>
                  <a:pt x="95299" y="247002"/>
                </a:lnTo>
                <a:lnTo>
                  <a:pt x="92382" y="244084"/>
                </a:lnTo>
                <a:lnTo>
                  <a:pt x="91409" y="243112"/>
                </a:lnTo>
                <a:lnTo>
                  <a:pt x="90437" y="244084"/>
                </a:lnTo>
                <a:lnTo>
                  <a:pt x="92382" y="246029"/>
                </a:lnTo>
                <a:lnTo>
                  <a:pt x="93354" y="247974"/>
                </a:lnTo>
                <a:lnTo>
                  <a:pt x="92382" y="247002"/>
                </a:lnTo>
                <a:lnTo>
                  <a:pt x="88492" y="244084"/>
                </a:lnTo>
                <a:lnTo>
                  <a:pt x="89465" y="243112"/>
                </a:lnTo>
                <a:lnTo>
                  <a:pt x="87520" y="241167"/>
                </a:lnTo>
                <a:lnTo>
                  <a:pt x="85575" y="239222"/>
                </a:lnTo>
                <a:lnTo>
                  <a:pt x="85575" y="238250"/>
                </a:lnTo>
                <a:lnTo>
                  <a:pt x="83630" y="237277"/>
                </a:lnTo>
                <a:lnTo>
                  <a:pt x="82657" y="235332"/>
                </a:lnTo>
                <a:lnTo>
                  <a:pt x="82657" y="234360"/>
                </a:lnTo>
                <a:lnTo>
                  <a:pt x="82657" y="233387"/>
                </a:lnTo>
                <a:lnTo>
                  <a:pt x="80713" y="231442"/>
                </a:lnTo>
                <a:lnTo>
                  <a:pt x="84602" y="234360"/>
                </a:lnTo>
                <a:lnTo>
                  <a:pt x="82657" y="232415"/>
                </a:lnTo>
                <a:lnTo>
                  <a:pt x="81685" y="229498"/>
                </a:lnTo>
                <a:lnTo>
                  <a:pt x="76823" y="227553"/>
                </a:lnTo>
                <a:lnTo>
                  <a:pt x="75850" y="226580"/>
                </a:lnTo>
                <a:lnTo>
                  <a:pt x="74878" y="225608"/>
                </a:lnTo>
                <a:lnTo>
                  <a:pt x="74878" y="224635"/>
                </a:lnTo>
                <a:lnTo>
                  <a:pt x="73906" y="223663"/>
                </a:lnTo>
                <a:lnTo>
                  <a:pt x="76823" y="226580"/>
                </a:lnTo>
                <a:lnTo>
                  <a:pt x="76823" y="224635"/>
                </a:lnTo>
                <a:lnTo>
                  <a:pt x="73905" y="219773"/>
                </a:lnTo>
                <a:lnTo>
                  <a:pt x="70988" y="217828"/>
                </a:lnTo>
                <a:lnTo>
                  <a:pt x="70016" y="217828"/>
                </a:lnTo>
                <a:lnTo>
                  <a:pt x="69043" y="216856"/>
                </a:lnTo>
                <a:lnTo>
                  <a:pt x="69043" y="215883"/>
                </a:lnTo>
                <a:lnTo>
                  <a:pt x="70016" y="215883"/>
                </a:lnTo>
                <a:lnTo>
                  <a:pt x="69043" y="213938"/>
                </a:lnTo>
                <a:lnTo>
                  <a:pt x="68071" y="213938"/>
                </a:lnTo>
                <a:lnTo>
                  <a:pt x="68071" y="214911"/>
                </a:lnTo>
                <a:lnTo>
                  <a:pt x="67098" y="213938"/>
                </a:lnTo>
                <a:lnTo>
                  <a:pt x="63208" y="203242"/>
                </a:lnTo>
                <a:lnTo>
                  <a:pt x="67098" y="206159"/>
                </a:lnTo>
                <a:lnTo>
                  <a:pt x="65154" y="204214"/>
                </a:lnTo>
                <a:lnTo>
                  <a:pt x="67098" y="204214"/>
                </a:lnTo>
                <a:lnTo>
                  <a:pt x="67098" y="203242"/>
                </a:lnTo>
                <a:lnTo>
                  <a:pt x="67098" y="202269"/>
                </a:lnTo>
                <a:lnTo>
                  <a:pt x="68070" y="202269"/>
                </a:lnTo>
                <a:lnTo>
                  <a:pt x="66126" y="200324"/>
                </a:lnTo>
                <a:lnTo>
                  <a:pt x="64181" y="197407"/>
                </a:lnTo>
                <a:lnTo>
                  <a:pt x="64181" y="199352"/>
                </a:lnTo>
                <a:lnTo>
                  <a:pt x="63209" y="199352"/>
                </a:lnTo>
                <a:lnTo>
                  <a:pt x="61264" y="198379"/>
                </a:lnTo>
                <a:lnTo>
                  <a:pt x="58347" y="196434"/>
                </a:lnTo>
                <a:lnTo>
                  <a:pt x="57374" y="195462"/>
                </a:lnTo>
                <a:lnTo>
                  <a:pt x="56401" y="196434"/>
                </a:lnTo>
                <a:lnTo>
                  <a:pt x="54457" y="192545"/>
                </a:lnTo>
                <a:lnTo>
                  <a:pt x="54457" y="189627"/>
                </a:lnTo>
                <a:lnTo>
                  <a:pt x="54457" y="187682"/>
                </a:lnTo>
                <a:lnTo>
                  <a:pt x="51539" y="183792"/>
                </a:lnTo>
                <a:lnTo>
                  <a:pt x="51539" y="181848"/>
                </a:lnTo>
                <a:lnTo>
                  <a:pt x="51539" y="180875"/>
                </a:lnTo>
                <a:lnTo>
                  <a:pt x="50567" y="177958"/>
                </a:lnTo>
                <a:lnTo>
                  <a:pt x="48622" y="174068"/>
                </a:lnTo>
                <a:lnTo>
                  <a:pt x="46677" y="173096"/>
                </a:lnTo>
                <a:lnTo>
                  <a:pt x="46677" y="174068"/>
                </a:lnTo>
                <a:lnTo>
                  <a:pt x="46677" y="175041"/>
                </a:lnTo>
                <a:lnTo>
                  <a:pt x="47649" y="176013"/>
                </a:lnTo>
                <a:lnTo>
                  <a:pt x="46677" y="176013"/>
                </a:lnTo>
                <a:lnTo>
                  <a:pt x="43760" y="170178"/>
                </a:lnTo>
                <a:lnTo>
                  <a:pt x="42787" y="169206"/>
                </a:lnTo>
                <a:lnTo>
                  <a:pt x="41815" y="167261"/>
                </a:lnTo>
                <a:lnTo>
                  <a:pt x="42787" y="171151"/>
                </a:lnTo>
                <a:lnTo>
                  <a:pt x="41815" y="173096"/>
                </a:lnTo>
                <a:lnTo>
                  <a:pt x="39870" y="169206"/>
                </a:lnTo>
                <a:lnTo>
                  <a:pt x="40842" y="169206"/>
                </a:lnTo>
                <a:lnTo>
                  <a:pt x="38897" y="166288"/>
                </a:lnTo>
                <a:lnTo>
                  <a:pt x="37925" y="165316"/>
                </a:lnTo>
                <a:lnTo>
                  <a:pt x="36952" y="164344"/>
                </a:lnTo>
                <a:lnTo>
                  <a:pt x="35007" y="161426"/>
                </a:lnTo>
                <a:lnTo>
                  <a:pt x="35007" y="158509"/>
                </a:lnTo>
                <a:lnTo>
                  <a:pt x="36953" y="160454"/>
                </a:lnTo>
                <a:lnTo>
                  <a:pt x="37925" y="163371"/>
                </a:lnTo>
                <a:lnTo>
                  <a:pt x="39870" y="165316"/>
                </a:lnTo>
                <a:lnTo>
                  <a:pt x="40842" y="165316"/>
                </a:lnTo>
                <a:lnTo>
                  <a:pt x="37925" y="160454"/>
                </a:lnTo>
                <a:lnTo>
                  <a:pt x="36953" y="159158"/>
                </a:lnTo>
                <a:lnTo>
                  <a:pt x="36953" y="155592"/>
                </a:lnTo>
                <a:lnTo>
                  <a:pt x="35980" y="153647"/>
                </a:lnTo>
                <a:lnTo>
                  <a:pt x="35007" y="151702"/>
                </a:lnTo>
                <a:lnTo>
                  <a:pt x="36952" y="153647"/>
                </a:lnTo>
                <a:lnTo>
                  <a:pt x="35980" y="149757"/>
                </a:lnTo>
                <a:lnTo>
                  <a:pt x="35980" y="147812"/>
                </a:lnTo>
                <a:lnTo>
                  <a:pt x="36952" y="145867"/>
                </a:lnTo>
                <a:lnTo>
                  <a:pt x="35007" y="142950"/>
                </a:lnTo>
                <a:lnTo>
                  <a:pt x="34035" y="142950"/>
                </a:lnTo>
                <a:lnTo>
                  <a:pt x="34035" y="143922"/>
                </a:lnTo>
                <a:lnTo>
                  <a:pt x="33063" y="144894"/>
                </a:lnTo>
                <a:lnTo>
                  <a:pt x="29173" y="136143"/>
                </a:lnTo>
                <a:lnTo>
                  <a:pt x="25283" y="130308"/>
                </a:lnTo>
                <a:lnTo>
                  <a:pt x="25283" y="129336"/>
                </a:lnTo>
                <a:lnTo>
                  <a:pt x="26255" y="128363"/>
                </a:lnTo>
                <a:lnTo>
                  <a:pt x="28200" y="130308"/>
                </a:lnTo>
                <a:lnTo>
                  <a:pt x="23338" y="119611"/>
                </a:lnTo>
                <a:lnTo>
                  <a:pt x="19448" y="108914"/>
                </a:lnTo>
                <a:lnTo>
                  <a:pt x="19448" y="109886"/>
                </a:lnTo>
                <a:lnTo>
                  <a:pt x="18476" y="109886"/>
                </a:lnTo>
                <a:lnTo>
                  <a:pt x="17503" y="106969"/>
                </a:lnTo>
                <a:lnTo>
                  <a:pt x="16531" y="104052"/>
                </a:lnTo>
                <a:lnTo>
                  <a:pt x="16531" y="103079"/>
                </a:lnTo>
                <a:lnTo>
                  <a:pt x="17503" y="103079"/>
                </a:lnTo>
                <a:lnTo>
                  <a:pt x="16531" y="101135"/>
                </a:lnTo>
                <a:lnTo>
                  <a:pt x="17503" y="100162"/>
                </a:lnTo>
                <a:lnTo>
                  <a:pt x="17503" y="98217"/>
                </a:lnTo>
                <a:lnTo>
                  <a:pt x="13613" y="90437"/>
                </a:lnTo>
                <a:lnTo>
                  <a:pt x="10696" y="82658"/>
                </a:lnTo>
                <a:lnTo>
                  <a:pt x="9724" y="75851"/>
                </a:lnTo>
                <a:lnTo>
                  <a:pt x="7779" y="70016"/>
                </a:lnTo>
                <a:lnTo>
                  <a:pt x="4862" y="58347"/>
                </a:lnTo>
                <a:lnTo>
                  <a:pt x="4862" y="56402"/>
                </a:lnTo>
                <a:lnTo>
                  <a:pt x="5834" y="55429"/>
                </a:lnTo>
                <a:lnTo>
                  <a:pt x="6807" y="55429"/>
                </a:lnTo>
                <a:lnTo>
                  <a:pt x="6806" y="53484"/>
                </a:lnTo>
                <a:lnTo>
                  <a:pt x="5834" y="51539"/>
                </a:lnTo>
                <a:lnTo>
                  <a:pt x="5834" y="52512"/>
                </a:lnTo>
                <a:lnTo>
                  <a:pt x="4861" y="52512"/>
                </a:lnTo>
                <a:lnTo>
                  <a:pt x="4861" y="50567"/>
                </a:lnTo>
                <a:lnTo>
                  <a:pt x="4862" y="44732"/>
                </a:lnTo>
                <a:lnTo>
                  <a:pt x="3889" y="39870"/>
                </a:lnTo>
                <a:lnTo>
                  <a:pt x="2917" y="35980"/>
                </a:lnTo>
                <a:lnTo>
                  <a:pt x="3889" y="35980"/>
                </a:lnTo>
                <a:lnTo>
                  <a:pt x="4862" y="36953"/>
                </a:lnTo>
                <a:lnTo>
                  <a:pt x="4862" y="34035"/>
                </a:lnTo>
                <a:lnTo>
                  <a:pt x="3889" y="31118"/>
                </a:lnTo>
                <a:lnTo>
                  <a:pt x="2917" y="24311"/>
                </a:lnTo>
                <a:lnTo>
                  <a:pt x="1944" y="27228"/>
                </a:lnTo>
                <a:lnTo>
                  <a:pt x="972" y="22366"/>
                </a:lnTo>
                <a:lnTo>
                  <a:pt x="972" y="17504"/>
                </a:lnTo>
                <a:lnTo>
                  <a:pt x="0" y="8752"/>
                </a:lnTo>
                <a:lnTo>
                  <a:pt x="971" y="8752"/>
                </a:lnTo>
                <a:lnTo>
                  <a:pt x="972" y="4862"/>
                </a:lnTo>
                <a:lnTo>
                  <a:pt x="1884" y="3038"/>
                </a:lnTo>
                <a:lnTo>
                  <a:pt x="3890" y="9724"/>
                </a:lnTo>
                <a:lnTo>
                  <a:pt x="3890" y="10697"/>
                </a:lnTo>
                <a:lnTo>
                  <a:pt x="2917" y="9724"/>
                </a:lnTo>
                <a:lnTo>
                  <a:pt x="2917" y="8752"/>
                </a:lnTo>
                <a:lnTo>
                  <a:pt x="1944" y="8752"/>
                </a:lnTo>
                <a:lnTo>
                  <a:pt x="1944" y="13614"/>
                </a:lnTo>
                <a:lnTo>
                  <a:pt x="2917" y="13614"/>
                </a:lnTo>
                <a:lnTo>
                  <a:pt x="2917" y="14587"/>
                </a:lnTo>
                <a:lnTo>
                  <a:pt x="4667" y="18087"/>
                </a:lnTo>
                <a:lnTo>
                  <a:pt x="5658" y="22543"/>
                </a:lnTo>
                <a:lnTo>
                  <a:pt x="4862" y="23339"/>
                </a:lnTo>
                <a:lnTo>
                  <a:pt x="4862" y="24311"/>
                </a:lnTo>
                <a:lnTo>
                  <a:pt x="5834" y="25283"/>
                </a:lnTo>
                <a:lnTo>
                  <a:pt x="6806" y="27228"/>
                </a:lnTo>
                <a:lnTo>
                  <a:pt x="7779" y="34035"/>
                </a:lnTo>
                <a:lnTo>
                  <a:pt x="7779" y="36953"/>
                </a:lnTo>
                <a:lnTo>
                  <a:pt x="8752" y="40842"/>
                </a:lnTo>
                <a:lnTo>
                  <a:pt x="9724" y="44733"/>
                </a:lnTo>
                <a:lnTo>
                  <a:pt x="9724" y="48622"/>
                </a:lnTo>
                <a:lnTo>
                  <a:pt x="7779" y="44732"/>
                </a:lnTo>
                <a:lnTo>
                  <a:pt x="5834" y="40843"/>
                </a:lnTo>
                <a:lnTo>
                  <a:pt x="6806" y="48622"/>
                </a:lnTo>
                <a:lnTo>
                  <a:pt x="8751" y="50567"/>
                </a:lnTo>
                <a:lnTo>
                  <a:pt x="10696" y="55429"/>
                </a:lnTo>
                <a:lnTo>
                  <a:pt x="10696" y="56402"/>
                </a:lnTo>
                <a:lnTo>
                  <a:pt x="12641" y="60292"/>
                </a:lnTo>
                <a:lnTo>
                  <a:pt x="13614" y="62236"/>
                </a:lnTo>
                <a:lnTo>
                  <a:pt x="14586" y="65154"/>
                </a:lnTo>
                <a:lnTo>
                  <a:pt x="17503" y="79741"/>
                </a:lnTo>
                <a:lnTo>
                  <a:pt x="20421" y="91410"/>
                </a:lnTo>
                <a:lnTo>
                  <a:pt x="19449" y="92382"/>
                </a:lnTo>
                <a:lnTo>
                  <a:pt x="22366" y="96272"/>
                </a:lnTo>
                <a:lnTo>
                  <a:pt x="23338" y="100162"/>
                </a:lnTo>
                <a:lnTo>
                  <a:pt x="27228" y="109886"/>
                </a:lnTo>
                <a:lnTo>
                  <a:pt x="29173" y="116694"/>
                </a:lnTo>
                <a:lnTo>
                  <a:pt x="32091" y="123501"/>
                </a:lnTo>
                <a:lnTo>
                  <a:pt x="35008" y="129335"/>
                </a:lnTo>
                <a:lnTo>
                  <a:pt x="35980" y="133225"/>
                </a:lnTo>
                <a:lnTo>
                  <a:pt x="41814" y="144895"/>
                </a:lnTo>
                <a:lnTo>
                  <a:pt x="47649" y="154619"/>
                </a:lnTo>
                <a:lnTo>
                  <a:pt x="58346" y="176013"/>
                </a:lnTo>
                <a:lnTo>
                  <a:pt x="56402" y="174068"/>
                </a:lnTo>
                <a:lnTo>
                  <a:pt x="57374" y="176013"/>
                </a:lnTo>
                <a:lnTo>
                  <a:pt x="57374" y="176985"/>
                </a:lnTo>
                <a:lnTo>
                  <a:pt x="57374" y="177958"/>
                </a:lnTo>
                <a:lnTo>
                  <a:pt x="58346" y="178930"/>
                </a:lnTo>
                <a:lnTo>
                  <a:pt x="58346" y="177958"/>
                </a:lnTo>
                <a:lnTo>
                  <a:pt x="59319" y="179903"/>
                </a:lnTo>
                <a:lnTo>
                  <a:pt x="63208" y="183792"/>
                </a:lnTo>
                <a:lnTo>
                  <a:pt x="66126" y="188655"/>
                </a:lnTo>
                <a:lnTo>
                  <a:pt x="70015" y="194489"/>
                </a:lnTo>
                <a:lnTo>
                  <a:pt x="76823" y="203241"/>
                </a:lnTo>
                <a:lnTo>
                  <a:pt x="76823" y="204214"/>
                </a:lnTo>
                <a:lnTo>
                  <a:pt x="79740" y="208104"/>
                </a:lnTo>
                <a:lnTo>
                  <a:pt x="83630" y="212966"/>
                </a:lnTo>
                <a:lnTo>
                  <a:pt x="90437" y="223663"/>
                </a:lnTo>
                <a:lnTo>
                  <a:pt x="90437" y="225608"/>
                </a:lnTo>
                <a:lnTo>
                  <a:pt x="92382" y="228525"/>
                </a:lnTo>
                <a:lnTo>
                  <a:pt x="97244" y="232415"/>
                </a:lnTo>
                <a:lnTo>
                  <a:pt x="102106" y="238250"/>
                </a:lnTo>
                <a:lnTo>
                  <a:pt x="113776" y="251864"/>
                </a:lnTo>
                <a:lnTo>
                  <a:pt x="133225" y="272285"/>
                </a:lnTo>
                <a:lnTo>
                  <a:pt x="142949" y="282982"/>
                </a:lnTo>
                <a:lnTo>
                  <a:pt x="153646" y="292707"/>
                </a:lnTo>
                <a:lnTo>
                  <a:pt x="153646" y="294651"/>
                </a:lnTo>
                <a:lnTo>
                  <a:pt x="165316" y="303404"/>
                </a:lnTo>
                <a:lnTo>
                  <a:pt x="176012" y="314100"/>
                </a:lnTo>
                <a:lnTo>
                  <a:pt x="187682" y="323825"/>
                </a:lnTo>
                <a:lnTo>
                  <a:pt x="197406" y="332577"/>
                </a:lnTo>
                <a:lnTo>
                  <a:pt x="195461" y="332577"/>
                </a:lnTo>
                <a:lnTo>
                  <a:pt x="201296" y="337439"/>
                </a:lnTo>
                <a:lnTo>
                  <a:pt x="203241" y="338412"/>
                </a:lnTo>
                <a:lnTo>
                  <a:pt x="204214" y="338412"/>
                </a:lnTo>
                <a:lnTo>
                  <a:pt x="204214" y="337439"/>
                </a:lnTo>
                <a:lnTo>
                  <a:pt x="211021" y="343274"/>
                </a:lnTo>
                <a:lnTo>
                  <a:pt x="213938" y="346191"/>
                </a:lnTo>
                <a:lnTo>
                  <a:pt x="215883" y="348136"/>
                </a:lnTo>
                <a:lnTo>
                  <a:pt x="220745" y="352026"/>
                </a:lnTo>
                <a:lnTo>
                  <a:pt x="225607" y="353971"/>
                </a:lnTo>
                <a:lnTo>
                  <a:pt x="234360" y="361751"/>
                </a:lnTo>
                <a:lnTo>
                  <a:pt x="241795" y="366956"/>
                </a:lnTo>
                <a:lnTo>
                  <a:pt x="241167" y="367585"/>
                </a:lnTo>
                <a:lnTo>
                  <a:pt x="243111" y="368557"/>
                </a:lnTo>
                <a:lnTo>
                  <a:pt x="248946" y="373420"/>
                </a:lnTo>
                <a:lnTo>
                  <a:pt x="250891" y="374392"/>
                </a:lnTo>
                <a:lnTo>
                  <a:pt x="251863" y="374392"/>
                </a:lnTo>
                <a:lnTo>
                  <a:pt x="251863" y="373420"/>
                </a:lnTo>
                <a:lnTo>
                  <a:pt x="257698" y="378282"/>
                </a:lnTo>
                <a:lnTo>
                  <a:pt x="265478" y="383145"/>
                </a:lnTo>
                <a:lnTo>
                  <a:pt x="273257" y="388007"/>
                </a:lnTo>
                <a:lnTo>
                  <a:pt x="279092" y="392869"/>
                </a:lnTo>
                <a:lnTo>
                  <a:pt x="280065" y="392869"/>
                </a:lnTo>
                <a:lnTo>
                  <a:pt x="282009" y="393841"/>
                </a:lnTo>
                <a:lnTo>
                  <a:pt x="293679" y="401621"/>
                </a:lnTo>
                <a:lnTo>
                  <a:pt x="299513" y="404538"/>
                </a:lnTo>
                <a:lnTo>
                  <a:pt x="304375" y="407455"/>
                </a:lnTo>
                <a:lnTo>
                  <a:pt x="304375" y="408428"/>
                </a:lnTo>
                <a:lnTo>
                  <a:pt x="303403" y="408428"/>
                </a:lnTo>
                <a:lnTo>
                  <a:pt x="305348" y="409401"/>
                </a:lnTo>
                <a:lnTo>
                  <a:pt x="306321" y="409401"/>
                </a:lnTo>
                <a:lnTo>
                  <a:pt x="308265" y="409400"/>
                </a:lnTo>
                <a:lnTo>
                  <a:pt x="317990" y="415235"/>
                </a:lnTo>
                <a:lnTo>
                  <a:pt x="326742" y="421070"/>
                </a:lnTo>
                <a:lnTo>
                  <a:pt x="335494" y="427877"/>
                </a:lnTo>
                <a:lnTo>
                  <a:pt x="345218" y="432739"/>
                </a:lnTo>
                <a:lnTo>
                  <a:pt x="408427" y="464830"/>
                </a:lnTo>
                <a:lnTo>
                  <a:pt x="408428" y="465802"/>
                </a:lnTo>
                <a:lnTo>
                  <a:pt x="414262" y="467747"/>
                </a:lnTo>
                <a:lnTo>
                  <a:pt x="420097" y="470665"/>
                </a:lnTo>
                <a:lnTo>
                  <a:pt x="424959" y="473582"/>
                </a:lnTo>
                <a:lnTo>
                  <a:pt x="430794" y="475527"/>
                </a:lnTo>
                <a:lnTo>
                  <a:pt x="433711" y="477472"/>
                </a:lnTo>
                <a:lnTo>
                  <a:pt x="435656" y="477472"/>
                </a:lnTo>
                <a:lnTo>
                  <a:pt x="435656" y="478444"/>
                </a:lnTo>
                <a:lnTo>
                  <a:pt x="440519" y="480389"/>
                </a:lnTo>
                <a:lnTo>
                  <a:pt x="446353" y="483306"/>
                </a:lnTo>
                <a:lnTo>
                  <a:pt x="452188" y="486224"/>
                </a:lnTo>
                <a:lnTo>
                  <a:pt x="458992" y="489140"/>
                </a:lnTo>
                <a:lnTo>
                  <a:pt x="462885" y="491086"/>
                </a:lnTo>
                <a:lnTo>
                  <a:pt x="468719" y="493031"/>
                </a:lnTo>
                <a:lnTo>
                  <a:pt x="481362" y="498866"/>
                </a:lnTo>
                <a:lnTo>
                  <a:pt x="477472" y="497893"/>
                </a:lnTo>
                <a:lnTo>
                  <a:pt x="480389" y="499838"/>
                </a:lnTo>
                <a:lnTo>
                  <a:pt x="483306" y="499838"/>
                </a:lnTo>
                <a:lnTo>
                  <a:pt x="486223" y="500810"/>
                </a:lnTo>
                <a:lnTo>
                  <a:pt x="487196" y="502755"/>
                </a:lnTo>
                <a:lnTo>
                  <a:pt x="489141" y="502755"/>
                </a:lnTo>
                <a:lnTo>
                  <a:pt x="488168" y="501783"/>
                </a:lnTo>
                <a:lnTo>
                  <a:pt x="502755" y="508590"/>
                </a:lnTo>
                <a:lnTo>
                  <a:pt x="517342" y="513452"/>
                </a:lnTo>
                <a:lnTo>
                  <a:pt x="548460" y="524149"/>
                </a:lnTo>
                <a:lnTo>
                  <a:pt x="554295" y="527067"/>
                </a:lnTo>
                <a:lnTo>
                  <a:pt x="555267" y="528039"/>
                </a:lnTo>
                <a:lnTo>
                  <a:pt x="555267" y="529012"/>
                </a:lnTo>
                <a:lnTo>
                  <a:pt x="560129" y="529984"/>
                </a:lnTo>
                <a:lnTo>
                  <a:pt x="561102" y="529984"/>
                </a:lnTo>
                <a:lnTo>
                  <a:pt x="564019" y="530956"/>
                </a:lnTo>
                <a:lnTo>
                  <a:pt x="565964" y="532901"/>
                </a:lnTo>
                <a:lnTo>
                  <a:pt x="567909" y="533874"/>
                </a:lnTo>
                <a:lnTo>
                  <a:pt x="570826" y="534846"/>
                </a:lnTo>
                <a:lnTo>
                  <a:pt x="570826" y="533874"/>
                </a:lnTo>
                <a:lnTo>
                  <a:pt x="571799" y="533874"/>
                </a:lnTo>
                <a:lnTo>
                  <a:pt x="573744" y="533874"/>
                </a:lnTo>
                <a:lnTo>
                  <a:pt x="582496" y="538736"/>
                </a:lnTo>
                <a:lnTo>
                  <a:pt x="586386" y="539709"/>
                </a:lnTo>
                <a:lnTo>
                  <a:pt x="591248" y="541653"/>
                </a:lnTo>
                <a:lnTo>
                  <a:pt x="590276" y="541653"/>
                </a:lnTo>
                <a:lnTo>
                  <a:pt x="597082" y="542626"/>
                </a:lnTo>
                <a:lnTo>
                  <a:pt x="603889" y="544571"/>
                </a:lnTo>
                <a:lnTo>
                  <a:pt x="609724" y="546516"/>
                </a:lnTo>
                <a:lnTo>
                  <a:pt x="615559" y="546516"/>
                </a:lnTo>
                <a:lnTo>
                  <a:pt x="650567" y="556241"/>
                </a:lnTo>
                <a:lnTo>
                  <a:pt x="684603" y="565965"/>
                </a:lnTo>
                <a:lnTo>
                  <a:pt x="752674" y="581525"/>
                </a:lnTo>
                <a:lnTo>
                  <a:pt x="786710" y="589304"/>
                </a:lnTo>
                <a:lnTo>
                  <a:pt x="819773" y="596111"/>
                </a:lnTo>
                <a:lnTo>
                  <a:pt x="888817" y="608753"/>
                </a:lnTo>
                <a:lnTo>
                  <a:pt x="899514" y="611670"/>
                </a:lnTo>
                <a:lnTo>
                  <a:pt x="912155" y="613615"/>
                </a:lnTo>
                <a:lnTo>
                  <a:pt x="911183" y="613615"/>
                </a:lnTo>
                <a:lnTo>
                  <a:pt x="912156" y="613615"/>
                </a:lnTo>
                <a:lnTo>
                  <a:pt x="912155" y="613615"/>
                </a:lnTo>
                <a:lnTo>
                  <a:pt x="913128" y="613615"/>
                </a:lnTo>
                <a:lnTo>
                  <a:pt x="916046" y="613615"/>
                </a:lnTo>
                <a:lnTo>
                  <a:pt x="918963" y="613615"/>
                </a:lnTo>
                <a:lnTo>
                  <a:pt x="921880" y="613615"/>
                </a:lnTo>
                <a:lnTo>
                  <a:pt x="946191" y="617505"/>
                </a:lnTo>
                <a:lnTo>
                  <a:pt x="972448" y="620422"/>
                </a:lnTo>
                <a:lnTo>
                  <a:pt x="969530" y="620422"/>
                </a:lnTo>
                <a:lnTo>
                  <a:pt x="969530" y="621395"/>
                </a:lnTo>
                <a:lnTo>
                  <a:pt x="971475" y="621395"/>
                </a:lnTo>
                <a:lnTo>
                  <a:pt x="975365" y="620422"/>
                </a:lnTo>
                <a:lnTo>
                  <a:pt x="975365" y="621395"/>
                </a:lnTo>
                <a:lnTo>
                  <a:pt x="978282" y="621395"/>
                </a:lnTo>
                <a:lnTo>
                  <a:pt x="979164" y="620513"/>
                </a:lnTo>
                <a:lnTo>
                  <a:pt x="1044409" y="627229"/>
                </a:lnTo>
                <a:lnTo>
                  <a:pt x="1077472" y="631119"/>
                </a:lnTo>
                <a:lnTo>
                  <a:pt x="1110535" y="633064"/>
                </a:lnTo>
                <a:lnTo>
                  <a:pt x="1119287" y="634037"/>
                </a:lnTo>
                <a:lnTo>
                  <a:pt x="1129012" y="634037"/>
                </a:lnTo>
                <a:lnTo>
                  <a:pt x="1147488" y="635009"/>
                </a:lnTo>
                <a:lnTo>
                  <a:pt x="1171799" y="636954"/>
                </a:lnTo>
                <a:lnTo>
                  <a:pt x="1196111" y="638899"/>
                </a:lnTo>
                <a:lnTo>
                  <a:pt x="1220422" y="638899"/>
                </a:lnTo>
                <a:lnTo>
                  <a:pt x="1243275" y="638899"/>
                </a:lnTo>
                <a:lnTo>
                  <a:pt x="1243761" y="639871"/>
                </a:lnTo>
                <a:lnTo>
                  <a:pt x="1241816" y="640844"/>
                </a:lnTo>
                <a:lnTo>
                  <a:pt x="1235981" y="642788"/>
                </a:lnTo>
                <a:lnTo>
                  <a:pt x="1227229" y="643761"/>
                </a:lnTo>
                <a:lnTo>
                  <a:pt x="1212642" y="644733"/>
                </a:lnTo>
                <a:lnTo>
                  <a:pt x="1197083" y="644733"/>
                </a:lnTo>
                <a:lnTo>
                  <a:pt x="1180551" y="644733"/>
                </a:lnTo>
                <a:lnTo>
                  <a:pt x="1164992" y="644733"/>
                </a:lnTo>
                <a:lnTo>
                  <a:pt x="1164020" y="644733"/>
                </a:lnTo>
                <a:lnTo>
                  <a:pt x="1164020" y="643761"/>
                </a:lnTo>
                <a:lnTo>
                  <a:pt x="1163047" y="642789"/>
                </a:lnTo>
                <a:lnTo>
                  <a:pt x="1161102" y="642789"/>
                </a:lnTo>
                <a:lnTo>
                  <a:pt x="1144571" y="643761"/>
                </a:lnTo>
                <a:lnTo>
                  <a:pt x="1126095" y="642789"/>
                </a:lnTo>
                <a:lnTo>
                  <a:pt x="1106645" y="640844"/>
                </a:lnTo>
                <a:lnTo>
                  <a:pt x="1088169" y="637926"/>
                </a:lnTo>
                <a:lnTo>
                  <a:pt x="1089141" y="637926"/>
                </a:lnTo>
                <a:lnTo>
                  <a:pt x="1082334" y="637926"/>
                </a:lnTo>
                <a:lnTo>
                  <a:pt x="1074555" y="637926"/>
                </a:lnTo>
                <a:lnTo>
                  <a:pt x="1075527" y="637926"/>
                </a:lnTo>
                <a:lnTo>
                  <a:pt x="1075527" y="636954"/>
                </a:lnTo>
                <a:lnTo>
                  <a:pt x="1073582" y="636954"/>
                </a:lnTo>
                <a:lnTo>
                  <a:pt x="1069693" y="636954"/>
                </a:lnTo>
                <a:lnTo>
                  <a:pt x="1064830" y="637927"/>
                </a:lnTo>
                <a:lnTo>
                  <a:pt x="1062885" y="636954"/>
                </a:lnTo>
                <a:lnTo>
                  <a:pt x="1060941" y="635981"/>
                </a:lnTo>
                <a:lnTo>
                  <a:pt x="1058023" y="636954"/>
                </a:lnTo>
                <a:lnTo>
                  <a:pt x="1051216" y="636954"/>
                </a:lnTo>
                <a:lnTo>
                  <a:pt x="1044409" y="636954"/>
                </a:lnTo>
                <a:lnTo>
                  <a:pt x="1036629" y="635982"/>
                </a:lnTo>
                <a:lnTo>
                  <a:pt x="1028849" y="635009"/>
                </a:lnTo>
                <a:lnTo>
                  <a:pt x="1029822" y="635009"/>
                </a:lnTo>
                <a:lnTo>
                  <a:pt x="1017180" y="634037"/>
                </a:lnTo>
                <a:lnTo>
                  <a:pt x="1002593" y="633064"/>
                </a:lnTo>
                <a:lnTo>
                  <a:pt x="974392" y="631119"/>
                </a:lnTo>
                <a:lnTo>
                  <a:pt x="975365" y="630147"/>
                </a:lnTo>
                <a:lnTo>
                  <a:pt x="975365" y="629174"/>
                </a:lnTo>
                <a:lnTo>
                  <a:pt x="973420" y="630147"/>
                </a:lnTo>
                <a:lnTo>
                  <a:pt x="970503" y="630147"/>
                </a:lnTo>
                <a:lnTo>
                  <a:pt x="963695" y="630147"/>
                </a:lnTo>
                <a:lnTo>
                  <a:pt x="960778" y="629174"/>
                </a:lnTo>
                <a:lnTo>
                  <a:pt x="957861" y="629174"/>
                </a:lnTo>
                <a:lnTo>
                  <a:pt x="953971" y="629174"/>
                </a:lnTo>
                <a:lnTo>
                  <a:pt x="949109" y="628202"/>
                </a:lnTo>
                <a:lnTo>
                  <a:pt x="950081" y="628202"/>
                </a:lnTo>
                <a:lnTo>
                  <a:pt x="947164" y="628202"/>
                </a:lnTo>
                <a:lnTo>
                  <a:pt x="944247" y="628202"/>
                </a:lnTo>
                <a:lnTo>
                  <a:pt x="942301" y="627229"/>
                </a:lnTo>
                <a:lnTo>
                  <a:pt x="940357" y="628202"/>
                </a:lnTo>
                <a:lnTo>
                  <a:pt x="937439" y="626257"/>
                </a:lnTo>
                <a:lnTo>
                  <a:pt x="935495" y="627230"/>
                </a:lnTo>
                <a:lnTo>
                  <a:pt x="933549" y="626257"/>
                </a:lnTo>
                <a:lnTo>
                  <a:pt x="930632" y="625284"/>
                </a:lnTo>
                <a:lnTo>
                  <a:pt x="927715" y="625285"/>
                </a:lnTo>
                <a:lnTo>
                  <a:pt x="923825" y="625284"/>
                </a:lnTo>
                <a:lnTo>
                  <a:pt x="919936" y="624312"/>
                </a:lnTo>
                <a:lnTo>
                  <a:pt x="911183" y="622367"/>
                </a:lnTo>
                <a:lnTo>
                  <a:pt x="909463" y="622367"/>
                </a:lnTo>
                <a:lnTo>
                  <a:pt x="910211" y="622367"/>
                </a:lnTo>
                <a:lnTo>
                  <a:pt x="912155" y="622367"/>
                </a:lnTo>
                <a:lnTo>
                  <a:pt x="911183" y="621395"/>
                </a:lnTo>
                <a:lnTo>
                  <a:pt x="893679" y="619450"/>
                </a:lnTo>
                <a:lnTo>
                  <a:pt x="875203" y="617505"/>
                </a:lnTo>
                <a:lnTo>
                  <a:pt x="840194" y="610698"/>
                </a:lnTo>
                <a:lnTo>
                  <a:pt x="836305" y="609725"/>
                </a:lnTo>
                <a:lnTo>
                  <a:pt x="835332" y="608753"/>
                </a:lnTo>
                <a:lnTo>
                  <a:pt x="829498" y="607780"/>
                </a:lnTo>
                <a:lnTo>
                  <a:pt x="823663" y="607780"/>
                </a:lnTo>
                <a:lnTo>
                  <a:pt x="821718" y="605835"/>
                </a:lnTo>
                <a:lnTo>
                  <a:pt x="818800" y="605835"/>
                </a:lnTo>
                <a:lnTo>
                  <a:pt x="816856" y="605835"/>
                </a:lnTo>
                <a:lnTo>
                  <a:pt x="814911" y="605835"/>
                </a:lnTo>
                <a:lnTo>
                  <a:pt x="811993" y="605836"/>
                </a:lnTo>
                <a:lnTo>
                  <a:pt x="813939" y="604863"/>
                </a:lnTo>
                <a:lnTo>
                  <a:pt x="813939" y="603891"/>
                </a:lnTo>
                <a:lnTo>
                  <a:pt x="807131" y="603891"/>
                </a:lnTo>
                <a:lnTo>
                  <a:pt x="799352" y="602918"/>
                </a:lnTo>
                <a:lnTo>
                  <a:pt x="801297" y="602918"/>
                </a:lnTo>
                <a:lnTo>
                  <a:pt x="801297" y="601946"/>
                </a:lnTo>
                <a:lnTo>
                  <a:pt x="797407" y="601945"/>
                </a:lnTo>
                <a:lnTo>
                  <a:pt x="794489" y="600973"/>
                </a:lnTo>
                <a:lnTo>
                  <a:pt x="787682" y="600001"/>
                </a:lnTo>
                <a:lnTo>
                  <a:pt x="789627" y="599028"/>
                </a:lnTo>
                <a:lnTo>
                  <a:pt x="785738" y="598056"/>
                </a:lnTo>
                <a:lnTo>
                  <a:pt x="784765" y="599028"/>
                </a:lnTo>
                <a:lnTo>
                  <a:pt x="783792" y="599028"/>
                </a:lnTo>
                <a:lnTo>
                  <a:pt x="780875" y="599028"/>
                </a:lnTo>
                <a:lnTo>
                  <a:pt x="781848" y="599028"/>
                </a:lnTo>
                <a:lnTo>
                  <a:pt x="781848" y="598056"/>
                </a:lnTo>
                <a:lnTo>
                  <a:pt x="776985" y="598056"/>
                </a:lnTo>
                <a:lnTo>
                  <a:pt x="771151" y="597084"/>
                </a:lnTo>
                <a:lnTo>
                  <a:pt x="760454" y="595138"/>
                </a:lnTo>
                <a:lnTo>
                  <a:pt x="750730" y="592221"/>
                </a:lnTo>
                <a:lnTo>
                  <a:pt x="741005" y="590276"/>
                </a:lnTo>
                <a:lnTo>
                  <a:pt x="740032" y="589304"/>
                </a:lnTo>
                <a:lnTo>
                  <a:pt x="739060" y="589304"/>
                </a:lnTo>
                <a:lnTo>
                  <a:pt x="738087" y="588332"/>
                </a:lnTo>
                <a:lnTo>
                  <a:pt x="735170" y="587359"/>
                </a:lnTo>
                <a:lnTo>
                  <a:pt x="734198" y="587359"/>
                </a:lnTo>
                <a:lnTo>
                  <a:pt x="733225" y="587359"/>
                </a:lnTo>
                <a:lnTo>
                  <a:pt x="729336" y="587359"/>
                </a:lnTo>
                <a:lnTo>
                  <a:pt x="726418" y="587359"/>
                </a:lnTo>
                <a:lnTo>
                  <a:pt x="727390" y="588331"/>
                </a:lnTo>
                <a:lnTo>
                  <a:pt x="716694" y="585414"/>
                </a:lnTo>
                <a:lnTo>
                  <a:pt x="707942" y="583469"/>
                </a:lnTo>
                <a:lnTo>
                  <a:pt x="708914" y="582497"/>
                </a:lnTo>
                <a:lnTo>
                  <a:pt x="708914" y="581524"/>
                </a:lnTo>
                <a:lnTo>
                  <a:pt x="710859" y="581524"/>
                </a:lnTo>
                <a:lnTo>
                  <a:pt x="707942" y="579580"/>
                </a:lnTo>
                <a:lnTo>
                  <a:pt x="709887" y="579580"/>
                </a:lnTo>
                <a:lnTo>
                  <a:pt x="704052" y="578607"/>
                </a:lnTo>
                <a:lnTo>
                  <a:pt x="699190" y="577635"/>
                </a:lnTo>
                <a:lnTo>
                  <a:pt x="691410" y="577634"/>
                </a:lnTo>
                <a:lnTo>
                  <a:pt x="687520" y="576662"/>
                </a:lnTo>
                <a:lnTo>
                  <a:pt x="682658" y="575690"/>
                </a:lnTo>
                <a:lnTo>
                  <a:pt x="683631" y="575690"/>
                </a:lnTo>
                <a:lnTo>
                  <a:pt x="683630" y="574717"/>
                </a:lnTo>
                <a:lnTo>
                  <a:pt x="682658" y="574717"/>
                </a:lnTo>
                <a:lnTo>
                  <a:pt x="683630" y="573745"/>
                </a:lnTo>
                <a:lnTo>
                  <a:pt x="672933" y="574717"/>
                </a:lnTo>
                <a:lnTo>
                  <a:pt x="670989" y="573745"/>
                </a:lnTo>
                <a:lnTo>
                  <a:pt x="670989" y="572772"/>
                </a:lnTo>
                <a:lnTo>
                  <a:pt x="669044" y="572772"/>
                </a:lnTo>
                <a:lnTo>
                  <a:pt x="668071" y="572772"/>
                </a:lnTo>
                <a:lnTo>
                  <a:pt x="666126" y="572772"/>
                </a:lnTo>
                <a:lnTo>
                  <a:pt x="660292" y="571800"/>
                </a:lnTo>
                <a:lnTo>
                  <a:pt x="657374" y="569855"/>
                </a:lnTo>
                <a:lnTo>
                  <a:pt x="655429" y="568882"/>
                </a:lnTo>
                <a:lnTo>
                  <a:pt x="657374" y="568883"/>
                </a:lnTo>
                <a:lnTo>
                  <a:pt x="657374" y="567910"/>
                </a:lnTo>
                <a:lnTo>
                  <a:pt x="647650" y="565965"/>
                </a:lnTo>
                <a:lnTo>
                  <a:pt x="642787" y="564993"/>
                </a:lnTo>
                <a:lnTo>
                  <a:pt x="641815" y="564993"/>
                </a:lnTo>
                <a:lnTo>
                  <a:pt x="641815" y="565965"/>
                </a:lnTo>
                <a:lnTo>
                  <a:pt x="638898" y="565965"/>
                </a:lnTo>
                <a:lnTo>
                  <a:pt x="633063" y="564021"/>
                </a:lnTo>
                <a:lnTo>
                  <a:pt x="634036" y="564021"/>
                </a:lnTo>
                <a:lnTo>
                  <a:pt x="635008" y="563048"/>
                </a:lnTo>
                <a:lnTo>
                  <a:pt x="625284" y="562076"/>
                </a:lnTo>
                <a:lnTo>
                  <a:pt x="615559" y="560130"/>
                </a:lnTo>
                <a:lnTo>
                  <a:pt x="617504" y="560130"/>
                </a:lnTo>
                <a:lnTo>
                  <a:pt x="619449" y="560130"/>
                </a:lnTo>
                <a:lnTo>
                  <a:pt x="613614" y="558186"/>
                </a:lnTo>
                <a:lnTo>
                  <a:pt x="606807" y="556241"/>
                </a:lnTo>
                <a:lnTo>
                  <a:pt x="600972" y="554295"/>
                </a:lnTo>
                <a:lnTo>
                  <a:pt x="595138" y="552350"/>
                </a:lnTo>
                <a:lnTo>
                  <a:pt x="596110" y="553323"/>
                </a:lnTo>
                <a:lnTo>
                  <a:pt x="595138" y="553323"/>
                </a:lnTo>
                <a:lnTo>
                  <a:pt x="592220" y="551378"/>
                </a:lnTo>
                <a:lnTo>
                  <a:pt x="589303" y="550406"/>
                </a:lnTo>
                <a:lnTo>
                  <a:pt x="587358" y="549433"/>
                </a:lnTo>
                <a:lnTo>
                  <a:pt x="583468" y="548461"/>
                </a:lnTo>
                <a:lnTo>
                  <a:pt x="582496" y="548461"/>
                </a:lnTo>
                <a:lnTo>
                  <a:pt x="585413" y="549433"/>
                </a:lnTo>
                <a:lnTo>
                  <a:pt x="572771" y="545543"/>
                </a:lnTo>
                <a:lnTo>
                  <a:pt x="564992" y="543598"/>
                </a:lnTo>
                <a:lnTo>
                  <a:pt x="557212" y="540681"/>
                </a:lnTo>
                <a:lnTo>
                  <a:pt x="554295" y="540681"/>
                </a:lnTo>
                <a:lnTo>
                  <a:pt x="549433" y="539708"/>
                </a:lnTo>
                <a:lnTo>
                  <a:pt x="550405" y="538736"/>
                </a:lnTo>
                <a:lnTo>
                  <a:pt x="546515" y="536791"/>
                </a:lnTo>
                <a:lnTo>
                  <a:pt x="544570" y="535819"/>
                </a:lnTo>
                <a:lnTo>
                  <a:pt x="547488" y="536791"/>
                </a:lnTo>
                <a:lnTo>
                  <a:pt x="548460" y="537763"/>
                </a:lnTo>
                <a:lnTo>
                  <a:pt x="550405" y="537764"/>
                </a:lnTo>
                <a:lnTo>
                  <a:pt x="554295" y="538736"/>
                </a:lnTo>
                <a:lnTo>
                  <a:pt x="553322" y="537764"/>
                </a:lnTo>
                <a:lnTo>
                  <a:pt x="550405" y="537764"/>
                </a:lnTo>
                <a:lnTo>
                  <a:pt x="544570" y="535819"/>
                </a:lnTo>
                <a:lnTo>
                  <a:pt x="544570" y="535819"/>
                </a:lnTo>
                <a:lnTo>
                  <a:pt x="544570" y="535819"/>
                </a:lnTo>
                <a:lnTo>
                  <a:pt x="541653" y="534846"/>
                </a:lnTo>
                <a:lnTo>
                  <a:pt x="538736" y="533874"/>
                </a:lnTo>
                <a:lnTo>
                  <a:pt x="536791" y="532901"/>
                </a:lnTo>
                <a:lnTo>
                  <a:pt x="537763" y="532901"/>
                </a:lnTo>
                <a:lnTo>
                  <a:pt x="538735" y="531929"/>
                </a:lnTo>
                <a:lnTo>
                  <a:pt x="536791" y="531929"/>
                </a:lnTo>
                <a:lnTo>
                  <a:pt x="532901" y="530956"/>
                </a:lnTo>
                <a:lnTo>
                  <a:pt x="529984" y="529984"/>
                </a:lnTo>
                <a:lnTo>
                  <a:pt x="527067" y="529011"/>
                </a:lnTo>
                <a:lnTo>
                  <a:pt x="526094" y="529011"/>
                </a:lnTo>
                <a:lnTo>
                  <a:pt x="525121" y="529012"/>
                </a:lnTo>
                <a:lnTo>
                  <a:pt x="524149" y="529012"/>
                </a:lnTo>
                <a:lnTo>
                  <a:pt x="523177" y="528039"/>
                </a:lnTo>
                <a:lnTo>
                  <a:pt x="520259" y="527067"/>
                </a:lnTo>
                <a:lnTo>
                  <a:pt x="517342" y="526094"/>
                </a:lnTo>
                <a:lnTo>
                  <a:pt x="517342" y="525122"/>
                </a:lnTo>
                <a:lnTo>
                  <a:pt x="518314" y="524149"/>
                </a:lnTo>
                <a:lnTo>
                  <a:pt x="514425" y="524149"/>
                </a:lnTo>
                <a:lnTo>
                  <a:pt x="511507" y="524150"/>
                </a:lnTo>
                <a:lnTo>
                  <a:pt x="511507" y="523177"/>
                </a:lnTo>
                <a:lnTo>
                  <a:pt x="509562" y="523177"/>
                </a:lnTo>
                <a:lnTo>
                  <a:pt x="507617" y="522204"/>
                </a:lnTo>
                <a:lnTo>
                  <a:pt x="504700" y="521232"/>
                </a:lnTo>
                <a:lnTo>
                  <a:pt x="501782" y="521232"/>
                </a:lnTo>
                <a:lnTo>
                  <a:pt x="494003" y="517342"/>
                </a:lnTo>
                <a:lnTo>
                  <a:pt x="490114" y="515397"/>
                </a:lnTo>
                <a:lnTo>
                  <a:pt x="487195" y="513452"/>
                </a:lnTo>
                <a:lnTo>
                  <a:pt x="481361" y="512480"/>
                </a:lnTo>
                <a:lnTo>
                  <a:pt x="475527" y="509563"/>
                </a:lnTo>
                <a:lnTo>
                  <a:pt x="477471" y="509563"/>
                </a:lnTo>
                <a:lnTo>
                  <a:pt x="474554" y="508590"/>
                </a:lnTo>
                <a:lnTo>
                  <a:pt x="471637" y="507617"/>
                </a:lnTo>
                <a:lnTo>
                  <a:pt x="468719" y="505673"/>
                </a:lnTo>
                <a:lnTo>
                  <a:pt x="463857" y="502755"/>
                </a:lnTo>
                <a:lnTo>
                  <a:pt x="461912" y="501783"/>
                </a:lnTo>
                <a:lnTo>
                  <a:pt x="460939" y="502756"/>
                </a:lnTo>
                <a:lnTo>
                  <a:pt x="459967" y="503728"/>
                </a:lnTo>
                <a:lnTo>
                  <a:pt x="457050" y="501783"/>
                </a:lnTo>
                <a:lnTo>
                  <a:pt x="453160" y="499838"/>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Content Placeholder 12"/>
          <p:cNvSpPr>
            <a:spLocks noGrp="1"/>
          </p:cNvSpPr>
          <p:nvPr>
            <p:ph sz="quarter" idx="13"/>
          </p:nvPr>
        </p:nvSpPr>
        <p:spPr>
          <a:xfrm>
            <a:off x="841248" y="2743199"/>
            <a:ext cx="3017520" cy="3246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4"/>
          <p:cNvSpPr>
            <a:spLocks noGrp="1"/>
          </p:cNvSpPr>
          <p:nvPr>
            <p:ph sz="quarter" idx="14"/>
          </p:nvPr>
        </p:nvSpPr>
        <p:spPr>
          <a:xfrm>
            <a:off x="5294376" y="2743200"/>
            <a:ext cx="3017520" cy="3246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9A13538-6727-E34D-AF87-C8A5A06F92D2}" type="datetimeFigureOut">
              <a:rPr lang="en-US" smtClean="0"/>
              <a:t>9/21/2020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854F61-4EB2-064B-9FEB-93EFAD73A18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A13538-6727-E34D-AF87-C8A5A06F92D2}" type="datetimeFigureOut">
              <a:rPr lang="en-US" smtClean="0"/>
              <a:t>9/21/2020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854F61-4EB2-064B-9FEB-93EFAD73A18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1280" y="1487081"/>
            <a:ext cx="3008313" cy="1921339"/>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3893350" y="835428"/>
            <a:ext cx="4699370" cy="5151526"/>
          </a:xfrm>
        </p:spPr>
        <p:txBody>
          <a:bodyPr anchor="ct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51280" y="3408420"/>
            <a:ext cx="3008313" cy="191909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A13538-6727-E34D-AF87-C8A5A06F92D2}" type="datetimeFigureOut">
              <a:rPr lang="en-US" smtClean="0"/>
              <a:t>9/21/2020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tape.png"/>
          <p:cNvPicPr>
            <a:picLocks noChangeAspect="1"/>
          </p:cNvPicPr>
          <p:nvPr/>
        </p:nvPicPr>
        <p:blipFill>
          <a:blip r:embed="rId2"/>
          <a:stretch>
            <a:fillRect/>
          </a:stretch>
        </p:blipFill>
        <p:spPr>
          <a:xfrm>
            <a:off x="3124200" y="191206"/>
            <a:ext cx="2781300" cy="819150"/>
          </a:xfrm>
          <a:prstGeom prst="rect">
            <a:avLst/>
          </a:prstGeom>
        </p:spPr>
      </p:pic>
      <p:sp>
        <p:nvSpPr>
          <p:cNvPr id="2" name="Title 1"/>
          <p:cNvSpPr>
            <a:spLocks noGrp="1"/>
          </p:cNvSpPr>
          <p:nvPr>
            <p:ph type="title"/>
          </p:nvPr>
        </p:nvSpPr>
        <p:spPr>
          <a:xfrm>
            <a:off x="551280" y="4669654"/>
            <a:ext cx="8041440" cy="719865"/>
          </a:xfrm>
        </p:spPr>
        <p:txBody>
          <a:bodyPr anchor="b"/>
          <a:lstStyle>
            <a:lvl1pPr algn="ctr">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rot="-60000">
            <a:off x="2130552" y="594360"/>
            <a:ext cx="4873752" cy="3657600"/>
          </a:xfr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219200" y="5416153"/>
            <a:ext cx="6705600" cy="603126"/>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A13538-6727-E34D-AF87-C8A5A06F92D2}" type="datetimeFigureOut">
              <a:rPr lang="en-US" smtClean="0"/>
              <a:t>9/21/2020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854F61-4EB2-064B-9FEB-93EFAD73A18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Interior-Overlay.png"/>
          <p:cNvPicPr>
            <a:picLocks noChangeAspect="1"/>
          </p:cNvPicPr>
          <p:nvPr/>
        </p:nvPicPr>
        <p:blipFill>
          <a:blip r:embed="rId13">
            <a:lum bright="-10000"/>
          </a:blip>
          <a:stretch>
            <a:fillRect/>
          </a:stretch>
        </p:blipFill>
        <p:spPr>
          <a:xfrm>
            <a:off x="0" y="0"/>
            <a:ext cx="9144000" cy="6858000"/>
          </a:xfrm>
          <a:prstGeom prst="rect">
            <a:avLst/>
          </a:prstGeom>
        </p:spPr>
      </p:pic>
      <p:sp>
        <p:nvSpPr>
          <p:cNvPr id="2" name="Title Placeholder 1"/>
          <p:cNvSpPr>
            <a:spLocks noGrp="1"/>
          </p:cNvSpPr>
          <p:nvPr>
            <p:ph type="title"/>
          </p:nvPr>
        </p:nvSpPr>
        <p:spPr>
          <a:xfrm>
            <a:off x="551280" y="436563"/>
            <a:ext cx="8041440" cy="144267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38200" y="2038388"/>
            <a:ext cx="7467600" cy="39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1280" y="6148875"/>
            <a:ext cx="2133600" cy="365125"/>
          </a:xfrm>
          <a:prstGeom prst="rect">
            <a:avLst/>
          </a:prstGeom>
        </p:spPr>
        <p:txBody>
          <a:bodyPr vert="horz" lIns="91440" tIns="45720" rIns="91440" bIns="45720" rtlCol="0" anchor="ctr"/>
          <a:lstStyle>
            <a:lvl1pPr algn="l">
              <a:defRPr sz="1400" b="0">
                <a:solidFill>
                  <a:schemeClr val="tx1">
                    <a:lumMod val="50000"/>
                    <a:lumOff val="50000"/>
                  </a:schemeClr>
                </a:solidFill>
                <a:latin typeface="Rage Italic" pitchFamily="66" charset="0"/>
                <a:cs typeface="Rage Italic" pitchFamily="66" charset="0"/>
              </a:defRPr>
            </a:lvl1pPr>
          </a:lstStyle>
          <a:p>
            <a:fld id="{09A13538-6727-E34D-AF87-C8A5A06F92D2}" type="datetimeFigureOut">
              <a:rPr lang="en-US" smtClean="0"/>
              <a:t>9/21/2020</a:t>
            </a:fld>
            <a:endParaRPr lang="en-US"/>
          </a:p>
        </p:txBody>
      </p:sp>
      <p:sp>
        <p:nvSpPr>
          <p:cNvPr id="5" name="Footer Placeholder 4"/>
          <p:cNvSpPr>
            <a:spLocks noGrp="1"/>
          </p:cNvSpPr>
          <p:nvPr>
            <p:ph type="ftr" sz="quarter" idx="3"/>
          </p:nvPr>
        </p:nvSpPr>
        <p:spPr>
          <a:xfrm>
            <a:off x="3124200" y="6148875"/>
            <a:ext cx="2895600" cy="365125"/>
          </a:xfrm>
          <a:prstGeom prst="rect">
            <a:avLst/>
          </a:prstGeom>
        </p:spPr>
        <p:txBody>
          <a:bodyPr vert="horz" lIns="91440" tIns="45720" rIns="91440" bIns="45720" rtlCol="0" anchor="ctr"/>
          <a:lstStyle>
            <a:lvl1pPr algn="ctr">
              <a:defRPr sz="1400" b="0">
                <a:solidFill>
                  <a:schemeClr val="tx1">
                    <a:lumMod val="50000"/>
                    <a:lumOff val="50000"/>
                  </a:schemeClr>
                </a:solidFill>
                <a:latin typeface="Rage Italic" pitchFamily="66" charset="0"/>
                <a:cs typeface="Rage Italic" pitchFamily="66" charset="0"/>
              </a:defRPr>
            </a:lvl1pPr>
          </a:lstStyle>
          <a:p>
            <a:endParaRPr lang="en-US"/>
          </a:p>
        </p:txBody>
      </p:sp>
      <p:sp>
        <p:nvSpPr>
          <p:cNvPr id="6" name="Slide Number Placeholder 5"/>
          <p:cNvSpPr>
            <a:spLocks noGrp="1"/>
          </p:cNvSpPr>
          <p:nvPr>
            <p:ph type="sldNum" sz="quarter" idx="4"/>
          </p:nvPr>
        </p:nvSpPr>
        <p:spPr>
          <a:xfrm>
            <a:off x="6459120" y="6148875"/>
            <a:ext cx="2133600" cy="365125"/>
          </a:xfrm>
          <a:prstGeom prst="rect">
            <a:avLst/>
          </a:prstGeom>
        </p:spPr>
        <p:txBody>
          <a:bodyPr vert="horz" lIns="91440" tIns="45720" rIns="91440" bIns="45720" rtlCol="0" anchor="ctr"/>
          <a:lstStyle>
            <a:lvl1pPr algn="r">
              <a:defRPr sz="1400" b="0">
                <a:solidFill>
                  <a:schemeClr val="tx1">
                    <a:lumMod val="50000"/>
                    <a:lumOff val="50000"/>
                  </a:schemeClr>
                </a:solidFill>
                <a:latin typeface="Rage Italic" pitchFamily="66" charset="0"/>
                <a:cs typeface="Rage Italic" pitchFamily="66" charset="0"/>
              </a:defRPr>
            </a:lvl1pPr>
          </a:lstStyle>
          <a:p>
            <a:fld id="{73854F61-4EB2-064B-9FEB-93EFAD73A18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4517" r:id="rId1"/>
    <p:sldLayoutId id="2147484518" r:id="rId2"/>
    <p:sldLayoutId id="2147484519" r:id="rId3"/>
    <p:sldLayoutId id="2147484520" r:id="rId4"/>
    <p:sldLayoutId id="2147484521" r:id="rId5"/>
    <p:sldLayoutId id="2147484522" r:id="rId6"/>
    <p:sldLayoutId id="2147484523" r:id="rId7"/>
    <p:sldLayoutId id="2147484524" r:id="rId8"/>
    <p:sldLayoutId id="2147484525" r:id="rId9"/>
    <p:sldLayoutId id="2147484526" r:id="rId10"/>
    <p:sldLayoutId id="2147484527" r:id="rId11"/>
  </p:sldLayoutIdLst>
  <p:txStyles>
    <p:title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457200" rtl="0" eaLnBrk="1" latinLnBrk="0" hangingPunct="1">
        <a:spcBef>
          <a:spcPct val="20000"/>
        </a:spcBef>
        <a:buClr>
          <a:schemeClr val="accent1"/>
        </a:buClr>
        <a:buSzPct val="95000"/>
        <a:buFont typeface="Rage Italic" pitchFamily="66" charset="0"/>
        <a:buChar char="0"/>
        <a:defRPr sz="2400" kern="1200">
          <a:solidFill>
            <a:schemeClr val="tx1">
              <a:lumMod val="75000"/>
              <a:lumOff val="25000"/>
            </a:schemeClr>
          </a:solidFill>
          <a:latin typeface="+mn-lt"/>
          <a:ea typeface="+mn-ea"/>
          <a:cs typeface="+mn-cs"/>
        </a:defRPr>
      </a:lvl1pPr>
      <a:lvl2pPr marL="557784" indent="-228600" algn="l" defTabSz="457200" rtl="0" eaLnBrk="1" latinLnBrk="0" hangingPunct="1">
        <a:spcBef>
          <a:spcPct val="20000"/>
        </a:spcBef>
        <a:buClr>
          <a:schemeClr val="accent1"/>
        </a:buClr>
        <a:buSzPct val="95000"/>
        <a:buFont typeface="Rage Italic" pitchFamily="66" charset="0"/>
        <a:buChar char="0"/>
        <a:defRPr sz="2200" kern="1200">
          <a:solidFill>
            <a:schemeClr val="tx1">
              <a:lumMod val="75000"/>
              <a:lumOff val="25000"/>
            </a:schemeClr>
          </a:solidFill>
          <a:latin typeface="+mn-lt"/>
          <a:ea typeface="+mn-ea"/>
          <a:cs typeface="+mn-cs"/>
        </a:defRPr>
      </a:lvl2pPr>
      <a:lvl3pPr marL="822960" indent="-182880" algn="l" defTabSz="457200" rtl="0" eaLnBrk="1" latinLnBrk="0" hangingPunct="1">
        <a:spcBef>
          <a:spcPct val="20000"/>
        </a:spcBef>
        <a:buClr>
          <a:schemeClr val="accent1"/>
        </a:buClr>
        <a:buSzPct val="95000"/>
        <a:buFont typeface="Rage Italic" pitchFamily="66" charset="0"/>
        <a:buChar char="0"/>
        <a:defRPr sz="2000" kern="1200">
          <a:solidFill>
            <a:schemeClr val="tx1">
              <a:lumMod val="75000"/>
              <a:lumOff val="25000"/>
            </a:schemeClr>
          </a:solidFill>
          <a:latin typeface="+mn-lt"/>
          <a:ea typeface="+mn-ea"/>
          <a:cs typeface="+mn-cs"/>
        </a:defRPr>
      </a:lvl3pPr>
      <a:lvl4pPr marL="1097280" indent="-182880" algn="l" defTabSz="457200" rtl="0" eaLnBrk="1" latinLnBrk="0" hangingPunct="1">
        <a:spcBef>
          <a:spcPct val="20000"/>
        </a:spcBef>
        <a:buClr>
          <a:schemeClr val="accent1"/>
        </a:buClr>
        <a:buSzPct val="95000"/>
        <a:buFont typeface="Rage Italic" pitchFamily="66" charset="0"/>
        <a:buChar char="0"/>
        <a:defRPr sz="1600" kern="1200">
          <a:solidFill>
            <a:schemeClr val="tx1">
              <a:lumMod val="75000"/>
              <a:lumOff val="25000"/>
            </a:schemeClr>
          </a:solidFill>
          <a:latin typeface="+mn-lt"/>
          <a:ea typeface="+mn-ea"/>
          <a:cs typeface="+mn-cs"/>
        </a:defRPr>
      </a:lvl4pPr>
      <a:lvl5pPr marL="1417320" indent="-182880" algn="l" defTabSz="457200" rtl="0" eaLnBrk="1" latinLnBrk="0" hangingPunct="1">
        <a:spcBef>
          <a:spcPct val="20000"/>
        </a:spcBef>
        <a:buClr>
          <a:schemeClr val="accent1"/>
        </a:buClr>
        <a:buSzPct val="95000"/>
        <a:buFont typeface="Rage Italic" pitchFamily="66" charset="0"/>
        <a:buChar char="0"/>
        <a:defRPr sz="1400" kern="1200" baseline="0">
          <a:solidFill>
            <a:schemeClr val="tx1">
              <a:lumMod val="75000"/>
              <a:lumOff val="25000"/>
            </a:schemeClr>
          </a:solidFill>
          <a:latin typeface="+mn-lt"/>
          <a:ea typeface="+mn-ea"/>
          <a:cs typeface="+mn-cs"/>
        </a:defRPr>
      </a:lvl5pPr>
      <a:lvl6pPr marL="164592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6pPr>
      <a:lvl7pPr marL="192024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7pPr>
      <a:lvl8pPr marL="219456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8pPr>
      <a:lvl9pPr marL="246888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en.wikipedia.org/wiki/Activation_function" TargetMode="External"/><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260.png"/><Relationship Id="rId7" Type="http://schemas.openxmlformats.org/officeDocument/2006/relationships/hyperlink" Target="http://web.stanford.edu/class/cs224n/lecture_notes/cs224n-2017-gradient-notes.pdf"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3.png"/><Relationship Id="rId4" Type="http://schemas.openxmlformats.org/officeDocument/2006/relationships/image" Target="../media/image270.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web.stanford.edu/class/cs224n/lectures/cs224n-2017-lecture10.pdf"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8" Type="http://schemas.openxmlformats.org/officeDocument/2006/relationships/hyperlink" Target="https://arimo.com/data-science/2016/bayesian-optimization-hyperparameter-tuning" TargetMode="External"/><Relationship Id="rId13" Type="http://schemas.openxmlformats.org/officeDocument/2006/relationships/hyperlink" Target="http://www.wildml.com/2015/10/recurrent-neural-network-tutorial-part-4-implementing-a-grulstm-rnn-with-python-and-theano/" TargetMode="External"/><Relationship Id="rId3" Type="http://schemas.openxmlformats.org/officeDocument/2006/relationships/hyperlink" Target="http://web.stanford.edu/class/cs224n" TargetMode="External"/><Relationship Id="rId7" Type="http://schemas.openxmlformats.org/officeDocument/2006/relationships/hyperlink" Target="https://medium.com/@ramrajchandradevan/the-evolution-of-gradient-descend-optimization-algorithm-4106a6702d39" TargetMode="External"/><Relationship Id="rId12" Type="http://schemas.openxmlformats.org/officeDocument/2006/relationships/hyperlink" Target="http://www.wildml.com/2015/09/recurrent-neural-networks-tutorial-part-1-introduction-to-rnns/" TargetMode="External"/><Relationship Id="rId2" Type="http://schemas.openxmlformats.org/officeDocument/2006/relationships/notesSlide" Target="../notesSlides/notesSlide15.xml"/><Relationship Id="rId16" Type="http://schemas.openxmlformats.org/officeDocument/2006/relationships/hyperlink" Target="https://github.com/tensorflow/nmt" TargetMode="External"/><Relationship Id="rId1" Type="http://schemas.openxmlformats.org/officeDocument/2006/relationships/slideLayout" Target="../slideLayouts/slideLayout2.xml"/><Relationship Id="rId6" Type="http://schemas.openxmlformats.org/officeDocument/2006/relationships/hyperlink" Target="http://www.asimovinstitute.org/neural-network-zoo" TargetMode="External"/><Relationship Id="rId11" Type="http://schemas.openxmlformats.org/officeDocument/2006/relationships/hyperlink" Target="https://medium.com/technologymadeeasy/the-best-explanation-of-convolutional-neural-networks-on-the-internet-fbb8b1ad5df8" TargetMode="External"/><Relationship Id="rId5" Type="http://schemas.openxmlformats.org/officeDocument/2006/relationships/hyperlink" Target="https://chrisalbon.com/#Deep-Learning" TargetMode="External"/><Relationship Id="rId15" Type="http://schemas.openxmlformats.org/officeDocument/2006/relationships/hyperlink" Target="https://github.com/hyperopt/hyperopt" TargetMode="External"/><Relationship Id="rId10" Type="http://schemas.openxmlformats.org/officeDocument/2006/relationships/hyperlink" Target="http://www.wildml.com/2015/11/understanding-convolutional-neural-networks-for-nlp" TargetMode="External"/><Relationship Id="rId4" Type="http://schemas.openxmlformats.org/officeDocument/2006/relationships/hyperlink" Target="https://www.coursera.org/specializations/deep-learning" TargetMode="External"/><Relationship Id="rId9" Type="http://schemas.openxmlformats.org/officeDocument/2006/relationships/hyperlink" Target="http://www.wildml.com/2015/12/implementing-a-cnn-for-text-classification-in-tensorflow" TargetMode="External"/><Relationship Id="rId14" Type="http://schemas.openxmlformats.org/officeDocument/2006/relationships/hyperlink" Target="http://colah.github.io/posts/2015-08-Understanding-LSTMs"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playground.tensorflow.org/#activation=tanh&amp;batchSize=10&amp;dataset=circle&amp;regDataset=reg-plane&amp;learningRate=0.03&amp;regularizationRate=0&amp;noise=0&amp;networkShape=4,2&amp;seed=0.45430&amp;showTestData=false&amp;discretize=false&amp;percTrainData=50&amp;x=true&amp;y=true&amp;xTimesY=false&amp;xSquared=false&amp;ySquared=false&amp;cosX=false&amp;sinX=false&amp;cosY=false&amp;sinY=false&amp;collectStats=false&amp;problem=classification&amp;initZero=false&amp;hideText=false" TargetMode="External"/><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7.pn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6000" r="-3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D6EE3-E02D-44CF-ADC2-E8A29863B0F7}"/>
              </a:ext>
            </a:extLst>
          </p:cNvPr>
          <p:cNvSpPr>
            <a:spLocks noGrp="1"/>
          </p:cNvSpPr>
          <p:nvPr>
            <p:ph type="title"/>
          </p:nvPr>
        </p:nvSpPr>
        <p:spPr>
          <a:xfrm>
            <a:off x="2057961" y="4384964"/>
            <a:ext cx="6827998" cy="1465115"/>
          </a:xfrm>
          <a:solidFill>
            <a:schemeClr val="bg1"/>
          </a:solidFill>
        </p:spPr>
        <p:txBody>
          <a:bodyPr/>
          <a:lstStyle/>
          <a:p>
            <a:r>
              <a:rPr lang="en-US" dirty="0"/>
              <a:t>Intro to the World where Machines learn</a:t>
            </a:r>
            <a:endParaRPr lang="en-IN" dirty="0"/>
          </a:p>
        </p:txBody>
      </p:sp>
      <p:sp>
        <p:nvSpPr>
          <p:cNvPr id="3" name="Text Placeholder 2">
            <a:extLst>
              <a:ext uri="{FF2B5EF4-FFF2-40B4-BE49-F238E27FC236}">
                <a16:creationId xmlns:a16="http://schemas.microsoft.com/office/drawing/2014/main" id="{B91C0352-CF1A-4E9A-B9A5-7140075237FB}"/>
              </a:ext>
            </a:extLst>
          </p:cNvPr>
          <p:cNvSpPr>
            <a:spLocks noGrp="1"/>
          </p:cNvSpPr>
          <p:nvPr>
            <p:ph type="body" idx="1"/>
          </p:nvPr>
        </p:nvSpPr>
        <p:spPr>
          <a:xfrm>
            <a:off x="7003472" y="6016336"/>
            <a:ext cx="1882487" cy="703371"/>
          </a:xfrm>
          <a:solidFill>
            <a:schemeClr val="bg1"/>
          </a:solidFill>
        </p:spPr>
        <p:txBody>
          <a:bodyPr>
            <a:normAutofit lnSpcReduction="10000"/>
          </a:bodyPr>
          <a:lstStyle/>
          <a:p>
            <a:r>
              <a:rPr lang="en-US" sz="2000" dirty="0">
                <a:solidFill>
                  <a:schemeClr val="tx1"/>
                </a:solidFill>
                <a:effectLst/>
              </a:rPr>
              <a:t>Tushika Singh</a:t>
            </a:r>
          </a:p>
          <a:p>
            <a:r>
              <a:rPr lang="en-US" dirty="0">
                <a:solidFill>
                  <a:schemeClr val="tx1"/>
                </a:solidFill>
              </a:rPr>
              <a:t>21</a:t>
            </a:r>
            <a:r>
              <a:rPr lang="en-US" sz="2000" dirty="0">
                <a:solidFill>
                  <a:schemeClr val="tx1"/>
                </a:solidFill>
              </a:rPr>
              <a:t>-09-2020</a:t>
            </a:r>
            <a:endParaRPr lang="mr-IN" sz="2000" dirty="0">
              <a:solidFill>
                <a:schemeClr val="tx1"/>
              </a:solidFill>
              <a:effectLst/>
            </a:endParaRPr>
          </a:p>
          <a:p>
            <a:endParaRPr lang="en-IN" dirty="0"/>
          </a:p>
        </p:txBody>
      </p:sp>
    </p:spTree>
    <p:extLst>
      <p:ext uri="{BB962C8B-B14F-4D97-AF65-F5344CB8AC3E}">
        <p14:creationId xmlns:p14="http://schemas.microsoft.com/office/powerpoint/2010/main" val="2211921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Training</a:t>
            </a:r>
          </a:p>
        </p:txBody>
      </p:sp>
      <p:sp>
        <p:nvSpPr>
          <p:cNvPr id="3" name="Ορθογώνιο 2"/>
          <p:cNvSpPr/>
          <p:nvPr/>
        </p:nvSpPr>
        <p:spPr>
          <a:xfrm>
            <a:off x="355600"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Sample labeled data</a:t>
            </a:r>
          </a:p>
          <a:p>
            <a:pPr algn="ctr"/>
            <a:r>
              <a:rPr lang="en-US" dirty="0"/>
              <a:t>(</a:t>
            </a:r>
            <a:r>
              <a:rPr lang="en-US" sz="2000" b="1" dirty="0">
                <a:solidFill>
                  <a:schemeClr val="bg1"/>
                </a:solidFill>
              </a:rPr>
              <a:t>batch</a:t>
            </a:r>
            <a:r>
              <a:rPr lang="en-US" dirty="0"/>
              <a:t>)</a:t>
            </a:r>
            <a:endParaRPr lang="el-GR" dirty="0"/>
          </a:p>
        </p:txBody>
      </p:sp>
      <p:sp>
        <p:nvSpPr>
          <p:cNvPr id="7" name="Ορθογώνιο 6"/>
          <p:cNvSpPr/>
          <p:nvPr/>
        </p:nvSpPr>
        <p:spPr>
          <a:xfrm>
            <a:off x="2523847"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000" b="1" dirty="0">
                <a:solidFill>
                  <a:schemeClr val="bg1"/>
                </a:solidFill>
              </a:rPr>
              <a:t>Forward</a:t>
            </a:r>
            <a:r>
              <a:rPr lang="en-US" sz="2000" dirty="0">
                <a:solidFill>
                  <a:schemeClr val="bg1"/>
                </a:solidFill>
              </a:rPr>
              <a:t> </a:t>
            </a:r>
            <a:r>
              <a:rPr lang="en-US" dirty="0"/>
              <a:t>it through the network, get predictions</a:t>
            </a:r>
            <a:endParaRPr lang="el-GR" dirty="0"/>
          </a:p>
        </p:txBody>
      </p:sp>
      <p:sp>
        <p:nvSpPr>
          <p:cNvPr id="8" name="Ορθογώνιο 7"/>
          <p:cNvSpPr/>
          <p:nvPr/>
        </p:nvSpPr>
        <p:spPr>
          <a:xfrm>
            <a:off x="4692094"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000" b="1" dirty="0">
                <a:solidFill>
                  <a:schemeClr val="bg1"/>
                </a:solidFill>
              </a:rPr>
              <a:t>Back-propagate</a:t>
            </a:r>
            <a:r>
              <a:rPr lang="en-US" dirty="0"/>
              <a:t> the errors</a:t>
            </a:r>
            <a:endParaRPr lang="el-GR" dirty="0"/>
          </a:p>
        </p:txBody>
      </p:sp>
      <p:sp>
        <p:nvSpPr>
          <p:cNvPr id="9" name="Ορθογώνιο 8"/>
          <p:cNvSpPr/>
          <p:nvPr/>
        </p:nvSpPr>
        <p:spPr>
          <a:xfrm>
            <a:off x="6860341"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000" b="1" dirty="0"/>
              <a:t>Update</a:t>
            </a:r>
            <a:r>
              <a:rPr lang="en-US" sz="2000" dirty="0"/>
              <a:t> </a:t>
            </a:r>
            <a:r>
              <a:rPr lang="en-US" dirty="0"/>
              <a:t>the network weights</a:t>
            </a:r>
            <a:endParaRPr lang="el-GR" dirty="0"/>
          </a:p>
        </p:txBody>
      </p:sp>
      <p:cxnSp>
        <p:nvCxnSpPr>
          <p:cNvPr id="11" name="Ευθύγραμμο βέλος σύνδεσης 10"/>
          <p:cNvCxnSpPr>
            <a:stCxn id="3" idx="3"/>
            <a:endCxn id="7" idx="1"/>
          </p:cNvCxnSpPr>
          <p:nvPr/>
        </p:nvCxnSpPr>
        <p:spPr>
          <a:xfrm>
            <a:off x="2064304" y="1852272"/>
            <a:ext cx="459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Ευθύγραμμο βέλος σύνδεσης 11"/>
          <p:cNvCxnSpPr/>
          <p:nvPr/>
        </p:nvCxnSpPr>
        <p:spPr>
          <a:xfrm>
            <a:off x="4232551" y="1852272"/>
            <a:ext cx="459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Ευθύγραμμο βέλος σύνδεσης 12"/>
          <p:cNvCxnSpPr/>
          <p:nvPr/>
        </p:nvCxnSpPr>
        <p:spPr>
          <a:xfrm>
            <a:off x="6400798" y="1863044"/>
            <a:ext cx="459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Εικόνα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8194" y="2885622"/>
            <a:ext cx="2804526" cy="2171246"/>
          </a:xfrm>
          <a:prstGeom prst="rect">
            <a:avLst/>
          </a:prstGeom>
        </p:spPr>
      </p:pic>
      <p:cxnSp>
        <p:nvCxnSpPr>
          <p:cNvPr id="15" name="Γωνιώδης σύνδεση 14"/>
          <p:cNvCxnSpPr>
            <a:stCxn id="9" idx="2"/>
            <a:endCxn id="3" idx="2"/>
          </p:cNvCxnSpPr>
          <p:nvPr/>
        </p:nvCxnSpPr>
        <p:spPr>
          <a:xfrm rot="5400000">
            <a:off x="4462323" y="-693774"/>
            <a:ext cx="12700" cy="6504741"/>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Εικόνα 19"/>
          <p:cNvPicPr>
            <a:picLocks noChangeAspect="1"/>
          </p:cNvPicPr>
          <p:nvPr/>
        </p:nvPicPr>
        <p:blipFill>
          <a:blip r:embed="rId4"/>
          <a:stretch>
            <a:fillRect/>
          </a:stretch>
        </p:blipFill>
        <p:spPr>
          <a:xfrm>
            <a:off x="355600" y="4352294"/>
            <a:ext cx="2559600" cy="2032048"/>
          </a:xfrm>
          <a:prstGeom prst="rect">
            <a:avLst/>
          </a:prstGeom>
        </p:spPr>
      </p:pic>
      <mc:AlternateContent xmlns:mc="http://schemas.openxmlformats.org/markup-compatibility/2006" xmlns:a14="http://schemas.microsoft.com/office/drawing/2010/main">
        <mc:Choice Requires="a14">
          <p:sp>
            <p:nvSpPr>
              <p:cNvPr id="21" name="TextBox 20"/>
              <p:cNvSpPr txBox="1"/>
              <p:nvPr/>
            </p:nvSpPr>
            <p:spPr>
              <a:xfrm>
                <a:off x="355600" y="3373490"/>
                <a:ext cx="5880100" cy="923330"/>
              </a:xfrm>
              <a:prstGeom prst="rect">
                <a:avLst/>
              </a:prstGeom>
              <a:noFill/>
            </p:spPr>
            <p:txBody>
              <a:bodyPr wrap="square" rtlCol="0">
                <a:spAutoFit/>
              </a:bodyPr>
              <a:lstStyle/>
              <a:p>
                <a:r>
                  <a:rPr lang="en-US" dirty="0"/>
                  <a:t>Optimize (min. or max.) </a:t>
                </a:r>
                <a:r>
                  <a:rPr lang="en-US" b="1" dirty="0">
                    <a:solidFill>
                      <a:schemeClr val="accent2"/>
                    </a:solidFill>
                  </a:rPr>
                  <a:t>objective/cost function </a:t>
                </a:r>
                <a14:m>
                  <m:oMath xmlns:m="http://schemas.openxmlformats.org/officeDocument/2006/math">
                    <m:r>
                      <a:rPr lang="en-US" b="1" i="1" smtClean="0">
                        <a:solidFill>
                          <a:schemeClr val="accent2"/>
                        </a:solidFill>
                        <a:latin typeface="Cambria Math" charset="0"/>
                      </a:rPr>
                      <m:t>𝑱</m:t>
                    </m:r>
                    <m:r>
                      <a:rPr lang="en-US" b="1" i="1" smtClean="0">
                        <a:solidFill>
                          <a:schemeClr val="accent2"/>
                        </a:solidFill>
                        <a:latin typeface="Cambria Math" charset="0"/>
                      </a:rPr>
                      <m:t>(</m:t>
                    </m:r>
                    <m:r>
                      <a:rPr lang="el-GR" b="1" i="1" smtClean="0">
                        <a:solidFill>
                          <a:schemeClr val="accent2"/>
                        </a:solidFill>
                        <a:latin typeface="Cambria Math" charset="0"/>
                      </a:rPr>
                      <m:t>𝜽</m:t>
                    </m:r>
                    <m:r>
                      <a:rPr lang="el-GR" b="1" i="1" smtClean="0">
                        <a:solidFill>
                          <a:schemeClr val="accent2"/>
                        </a:solidFill>
                        <a:latin typeface="Cambria Math" charset="0"/>
                      </a:rPr>
                      <m:t>)</m:t>
                    </m:r>
                  </m:oMath>
                </a14:m>
                <a:endParaRPr lang="en-US" b="1" dirty="0">
                  <a:solidFill>
                    <a:schemeClr val="accent2"/>
                  </a:solidFill>
                </a:endParaRPr>
              </a:p>
              <a:p>
                <a:r>
                  <a:rPr lang="en-US" dirty="0"/>
                  <a:t>Generate </a:t>
                </a:r>
                <a:r>
                  <a:rPr lang="en-US" b="1" dirty="0">
                    <a:solidFill>
                      <a:schemeClr val="accent2"/>
                    </a:solidFill>
                  </a:rPr>
                  <a:t>error signal </a:t>
                </a:r>
                <a:r>
                  <a:rPr lang="en-US" dirty="0"/>
                  <a:t>that measures difference between predictions and target values</a:t>
                </a:r>
              </a:p>
            </p:txBody>
          </p:sp>
        </mc:Choice>
        <mc:Fallback xmlns="">
          <p:sp>
            <p:nvSpPr>
              <p:cNvPr id="21" name="TextBox 20"/>
              <p:cNvSpPr txBox="1">
                <a:spLocks noRot="1" noChangeAspect="1" noMove="1" noResize="1" noEditPoints="1" noAdjustHandles="1" noChangeArrowheads="1" noChangeShapeType="1" noTextEdit="1"/>
              </p:cNvSpPr>
              <p:nvPr/>
            </p:nvSpPr>
            <p:spPr>
              <a:xfrm>
                <a:off x="355600" y="3373490"/>
                <a:ext cx="5880100" cy="923330"/>
              </a:xfrm>
              <a:prstGeom prst="rect">
                <a:avLst/>
              </a:prstGeom>
              <a:blipFill rotWithShape="0">
                <a:blip r:embed="rId5"/>
                <a:stretch>
                  <a:fillRect l="-829" t="-3289" r="-104" b="-9211"/>
                </a:stretch>
              </a:blipFill>
            </p:spPr>
            <p:txBody>
              <a:bodyPr/>
              <a:lstStyle/>
              <a:p>
                <a:r>
                  <a:rPr lang="el-GR">
                    <a:noFill/>
                  </a:rPr>
                  <a:t> </a:t>
                </a:r>
              </a:p>
            </p:txBody>
          </p:sp>
        </mc:Fallback>
      </mc:AlternateContent>
      <p:sp>
        <p:nvSpPr>
          <p:cNvPr id="23" name="TextBox 22"/>
          <p:cNvSpPr txBox="1"/>
          <p:nvPr/>
        </p:nvSpPr>
        <p:spPr>
          <a:xfrm>
            <a:off x="3187239" y="5018055"/>
            <a:ext cx="5701481" cy="1477328"/>
          </a:xfrm>
          <a:prstGeom prst="rect">
            <a:avLst/>
          </a:prstGeom>
          <a:noFill/>
        </p:spPr>
        <p:txBody>
          <a:bodyPr wrap="square" rtlCol="0">
            <a:spAutoFit/>
          </a:bodyPr>
          <a:lstStyle/>
          <a:p>
            <a:r>
              <a:rPr lang="en-US" dirty="0"/>
              <a:t>Use error signal to change the </a:t>
            </a:r>
            <a:r>
              <a:rPr lang="en-US" b="1" dirty="0">
                <a:solidFill>
                  <a:schemeClr val="accent2"/>
                </a:solidFill>
              </a:rPr>
              <a:t>weights</a:t>
            </a:r>
            <a:r>
              <a:rPr lang="en-US" dirty="0"/>
              <a:t> and get more accurate predictions </a:t>
            </a:r>
          </a:p>
          <a:p>
            <a:r>
              <a:rPr lang="en-US" dirty="0"/>
              <a:t>Subtracting a fraction of the </a:t>
            </a:r>
            <a:r>
              <a:rPr lang="en-US" b="1" dirty="0">
                <a:solidFill>
                  <a:schemeClr val="accent2"/>
                </a:solidFill>
              </a:rPr>
              <a:t>gradient</a:t>
            </a:r>
            <a:r>
              <a:rPr lang="en-US" dirty="0"/>
              <a:t> moves you towards the </a:t>
            </a:r>
            <a:r>
              <a:rPr lang="en-US" b="1" dirty="0">
                <a:solidFill>
                  <a:schemeClr val="accent2"/>
                </a:solidFill>
              </a:rPr>
              <a:t>(local) minimum of the cost function</a:t>
            </a:r>
            <a:endParaRPr lang="el-GR" b="1" dirty="0">
              <a:solidFill>
                <a:schemeClr val="accent2"/>
              </a:solidFill>
            </a:endParaRPr>
          </a:p>
          <a:p>
            <a:endParaRPr lang="el-GR" dirty="0"/>
          </a:p>
        </p:txBody>
      </p:sp>
      <p:sp>
        <p:nvSpPr>
          <p:cNvPr id="5" name="Ορθογώνιο 4"/>
          <p:cNvSpPr/>
          <p:nvPr/>
        </p:nvSpPr>
        <p:spPr>
          <a:xfrm>
            <a:off x="1787857" y="6384342"/>
            <a:ext cx="7016694" cy="230832"/>
          </a:xfrm>
          <a:prstGeom prst="rect">
            <a:avLst/>
          </a:prstGeom>
        </p:spPr>
        <p:txBody>
          <a:bodyPr wrap="square">
            <a:spAutoFit/>
          </a:bodyPr>
          <a:lstStyle/>
          <a:p>
            <a:pPr algn="r"/>
            <a:r>
              <a:rPr lang="el-GR" sz="900" i="1" dirty="0" err="1"/>
              <a:t>https</a:t>
            </a:r>
            <a:r>
              <a:rPr lang="el-GR" sz="900" i="1" dirty="0"/>
              <a:t>://</a:t>
            </a:r>
            <a:r>
              <a:rPr lang="el-GR" sz="900" i="1" dirty="0" err="1"/>
              <a:t>medium.com</a:t>
            </a:r>
            <a:r>
              <a:rPr lang="el-GR" sz="900" i="1" dirty="0"/>
              <a:t>/@</a:t>
            </a:r>
            <a:r>
              <a:rPr lang="el-GR" sz="900" i="1" dirty="0" err="1"/>
              <a:t>ramrajchandradevan</a:t>
            </a:r>
            <a:r>
              <a:rPr lang="el-GR" sz="900" i="1" dirty="0"/>
              <a:t>/the-evolution-of-gradient-descend-optimization-algorithm-4106a6702d39</a:t>
            </a:r>
          </a:p>
        </p:txBody>
      </p:sp>
    </p:spTree>
    <p:extLst>
      <p:ext uri="{BB962C8B-B14F-4D97-AF65-F5344CB8AC3E}">
        <p14:creationId xmlns:p14="http://schemas.microsoft.com/office/powerpoint/2010/main" val="3751986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51280" y="1332767"/>
            <a:ext cx="8249820" cy="3970318"/>
          </a:xfrm>
          <a:prstGeom prst="rect">
            <a:avLst/>
          </a:prstGeom>
        </p:spPr>
        <p:txBody>
          <a:bodyPr wrap="square">
            <a:spAutoFit/>
          </a:bodyPr>
          <a:lstStyle/>
          <a:p>
            <a:pPr algn="just"/>
            <a:r>
              <a:rPr lang="en-US" dirty="0"/>
              <a:t>Non-</a:t>
            </a:r>
            <a:r>
              <a:rPr lang="en-US" dirty="0" err="1"/>
              <a:t>linearities</a:t>
            </a:r>
            <a:r>
              <a:rPr lang="en-US" dirty="0"/>
              <a:t> needed to learn complex (non-linear) representations of data, otherwise the NN would be just a linear function </a:t>
            </a:r>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r>
              <a:rPr lang="en-US" dirty="0"/>
              <a:t>More layers and neurons can approximate more complex functions</a:t>
            </a:r>
          </a:p>
        </p:txBody>
      </p:sp>
      <p:sp>
        <p:nvSpPr>
          <p:cNvPr id="11"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Activation functions</a:t>
            </a:r>
          </a:p>
        </p:txBody>
      </p:sp>
      <p:pic>
        <p:nvPicPr>
          <p:cNvPr id="4" name="Εικόνα 3"/>
          <p:cNvPicPr>
            <a:picLocks noChangeAspect="1"/>
          </p:cNvPicPr>
          <p:nvPr/>
        </p:nvPicPr>
        <p:blipFill>
          <a:blip r:embed="rId3"/>
          <a:stretch>
            <a:fillRect/>
          </a:stretch>
        </p:blipFill>
        <p:spPr>
          <a:xfrm>
            <a:off x="1116498" y="2091814"/>
            <a:ext cx="6911004" cy="2480186"/>
          </a:xfrm>
          <a:prstGeom prst="rect">
            <a:avLst/>
          </a:prstGeom>
        </p:spPr>
      </p:pic>
      <mc:AlternateContent xmlns:mc="http://schemas.openxmlformats.org/markup-compatibility/2006" xmlns:a14="http://schemas.microsoft.com/office/drawing/2010/main">
        <mc:Choice Requires="a14">
          <p:sp>
            <p:nvSpPr>
              <p:cNvPr id="7" name="Ορθογώνιο 6"/>
              <p:cNvSpPr/>
              <p:nvPr/>
            </p:nvSpPr>
            <p:spPr>
              <a:xfrm>
                <a:off x="6709847" y="1602436"/>
                <a:ext cx="1673279" cy="369332"/>
              </a:xfrm>
              <a:prstGeom prst="rect">
                <a:avLst/>
              </a:prstGeom>
            </p:spPr>
            <p:txBody>
              <a:bodyPr wrap="none">
                <a:spAutoFit/>
              </a:bodyPr>
              <a:lstStyle/>
              <a:p>
                <a14:m>
                  <m:oMath xmlns:m="http://schemas.openxmlformats.org/officeDocument/2006/math">
                    <m:sSub>
                      <m:sSubPr>
                        <m:ctrlPr>
                          <a:rPr lang="en-US" i="1" smtClean="0">
                            <a:solidFill>
                              <a:schemeClr val="tx1"/>
                            </a:solidFill>
                            <a:latin typeface="Cambria Math" panose="02040503050406030204" pitchFamily="18" charset="0"/>
                          </a:rPr>
                        </m:ctrlPr>
                      </m:sSubPr>
                      <m:e>
                        <m:r>
                          <m:rPr>
                            <m:sty m:val="p"/>
                          </m:rPr>
                          <a:rPr lang="en-US" b="0" i="1">
                            <a:solidFill>
                              <a:schemeClr val="tx1"/>
                            </a:solidFill>
                            <a:latin typeface="Cambria Math" charset="0"/>
                          </a:rPr>
                          <m:t>W</m:t>
                        </m:r>
                      </m:e>
                      <m:sub>
                        <m:r>
                          <a:rPr lang="en-US" b="0" i="1" smtClean="0">
                            <a:solidFill>
                              <a:schemeClr val="tx1"/>
                            </a:solidFill>
                            <a:latin typeface="Cambria Math" charset="0"/>
                          </a:rPr>
                          <m:t>1</m:t>
                        </m:r>
                      </m:sub>
                    </m:sSub>
                    <m:sSub>
                      <m:sSubPr>
                        <m:ctrlPr>
                          <a:rPr lang="en-US" i="1">
                            <a:solidFill>
                              <a:schemeClr val="tx1"/>
                            </a:solidFill>
                            <a:latin typeface="Cambria Math" panose="02040503050406030204" pitchFamily="18" charset="0"/>
                          </a:rPr>
                        </m:ctrlPr>
                      </m:sSubPr>
                      <m:e>
                        <m:r>
                          <m:rPr>
                            <m:sty m:val="p"/>
                          </m:rPr>
                          <a:rPr lang="en-US" b="0" i="1">
                            <a:solidFill>
                              <a:schemeClr val="tx1"/>
                            </a:solidFill>
                            <a:latin typeface="Cambria Math" charset="0"/>
                          </a:rPr>
                          <m:t>W</m:t>
                        </m:r>
                      </m:e>
                      <m:sub>
                        <m:r>
                          <a:rPr lang="en-US" b="0" i="1">
                            <a:solidFill>
                              <a:schemeClr val="tx1"/>
                            </a:solidFill>
                            <a:latin typeface="Cambria Math" charset="0"/>
                          </a:rPr>
                          <m:t>2</m:t>
                        </m:r>
                      </m:sub>
                    </m:sSub>
                    <m:r>
                      <a:rPr lang="en-US" b="0" i="1" smtClean="0">
                        <a:solidFill>
                          <a:schemeClr val="tx1"/>
                        </a:solidFill>
                        <a:latin typeface="Cambria Math" charset="0"/>
                      </a:rPr>
                      <m:t>𝑥</m:t>
                    </m:r>
                    <m:r>
                      <a:rPr lang="en-US" b="0" i="1" smtClean="0">
                        <a:solidFill>
                          <a:schemeClr val="tx1"/>
                        </a:solidFill>
                        <a:latin typeface="Cambria Math" charset="0"/>
                      </a:rPr>
                      <m:t>=</m:t>
                    </m:r>
                    <m:r>
                      <a:rPr lang="en-US" b="0" i="1" smtClean="0">
                        <a:solidFill>
                          <a:schemeClr val="tx1"/>
                        </a:solidFill>
                        <a:latin typeface="Cambria Math" charset="0"/>
                      </a:rPr>
                      <m:t>𝑊𝑥</m:t>
                    </m:r>
                  </m:oMath>
                </a14:m>
                <a:r>
                  <a:rPr lang="en-US" dirty="0">
                    <a:solidFill>
                      <a:schemeClr val="tx1"/>
                    </a:solidFill>
                  </a:rPr>
                  <a:t> </a:t>
                </a:r>
                <a:endParaRPr lang="el-GR" dirty="0">
                  <a:solidFill>
                    <a:schemeClr val="tx1"/>
                  </a:solidFill>
                </a:endParaRPr>
              </a:p>
            </p:txBody>
          </p:sp>
        </mc:Choice>
        <mc:Fallback xmlns="">
          <p:sp>
            <p:nvSpPr>
              <p:cNvPr id="7" name="Ορθογώνιο 6"/>
              <p:cNvSpPr>
                <a:spLocks noRot="1" noChangeAspect="1" noMove="1" noResize="1" noEditPoints="1" noAdjustHandles="1" noChangeArrowheads="1" noChangeShapeType="1" noTextEdit="1"/>
              </p:cNvSpPr>
              <p:nvPr/>
            </p:nvSpPr>
            <p:spPr>
              <a:xfrm>
                <a:off x="6709847" y="1602436"/>
                <a:ext cx="1673279" cy="369332"/>
              </a:xfrm>
              <a:prstGeom prst="rect">
                <a:avLst/>
              </a:prstGeom>
              <a:blipFill rotWithShape="0">
                <a:blip r:embed="rId4"/>
                <a:stretch>
                  <a:fillRect b="-3333"/>
                </a:stretch>
              </a:blipFill>
            </p:spPr>
            <p:txBody>
              <a:bodyPr/>
              <a:lstStyle/>
              <a:p>
                <a:r>
                  <a:rPr lang="el-GR">
                    <a:noFill/>
                  </a:rPr>
                  <a:t> </a:t>
                </a:r>
              </a:p>
            </p:txBody>
          </p:sp>
        </mc:Fallback>
      </mc:AlternateContent>
      <p:sp>
        <p:nvSpPr>
          <p:cNvPr id="15" name="TextBox 14"/>
          <p:cNvSpPr txBox="1"/>
          <p:nvPr/>
        </p:nvSpPr>
        <p:spPr>
          <a:xfrm>
            <a:off x="1420330" y="5692800"/>
            <a:ext cx="6511719" cy="369332"/>
          </a:xfrm>
          <a:prstGeom prst="rect">
            <a:avLst/>
          </a:prstGeom>
          <a:noFill/>
        </p:spPr>
        <p:txBody>
          <a:bodyPr wrap="none" rtlCol="0">
            <a:spAutoFit/>
          </a:bodyPr>
          <a:lstStyle/>
          <a:p>
            <a:r>
              <a:rPr lang="en-US" dirty="0"/>
              <a:t>Full list: </a:t>
            </a:r>
            <a:r>
              <a:rPr lang="en-US" dirty="0">
                <a:hlinkClick r:id="rId5"/>
              </a:rPr>
              <a:t>https://en.wikipedia.org/wiki/Activation_function</a:t>
            </a:r>
            <a:r>
              <a:rPr lang="en-US" dirty="0"/>
              <a:t> </a:t>
            </a:r>
            <a:endParaRPr lang="el-GR" dirty="0"/>
          </a:p>
        </p:txBody>
      </p:sp>
      <p:sp>
        <p:nvSpPr>
          <p:cNvPr id="2" name="Ορθογώνιο 1"/>
          <p:cNvSpPr/>
          <p:nvPr/>
        </p:nvSpPr>
        <p:spPr>
          <a:xfrm>
            <a:off x="2859206" y="4536025"/>
            <a:ext cx="4572000" cy="230832"/>
          </a:xfrm>
          <a:prstGeom prst="rect">
            <a:avLst/>
          </a:prstGeom>
        </p:spPr>
        <p:txBody>
          <a:bodyPr>
            <a:spAutoFit/>
          </a:bodyPr>
          <a:lstStyle/>
          <a:p>
            <a:pPr>
              <a:defRPr/>
            </a:pPr>
            <a:r>
              <a:rPr lang="en-US" sz="900" i="1" dirty="0"/>
              <a:t>http://cs231n.github.io/assets/nn1/</a:t>
            </a:r>
            <a:r>
              <a:rPr lang="en-US" sz="900" i="1" dirty="0" err="1"/>
              <a:t>layer_sizes.jpeg</a:t>
            </a:r>
            <a:endParaRPr lang="en-US" sz="900" i="1" dirty="0"/>
          </a:p>
        </p:txBody>
      </p:sp>
    </p:spTree>
    <p:extLst>
      <p:ext uri="{BB962C8B-B14F-4D97-AF65-F5344CB8AC3E}">
        <p14:creationId xmlns:p14="http://schemas.microsoft.com/office/powerpoint/2010/main" val="1306358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Activation: Sigmoid</a:t>
            </a:r>
          </a:p>
        </p:txBody>
      </p:sp>
      <p:pic>
        <p:nvPicPr>
          <p:cNvPr id="13" name="Εικόνα 12"/>
          <p:cNvPicPr>
            <a:picLocks noChangeAspect="1"/>
          </p:cNvPicPr>
          <p:nvPr/>
        </p:nvPicPr>
        <p:blipFill>
          <a:blip r:embed="rId3"/>
          <a:stretch>
            <a:fillRect/>
          </a:stretch>
        </p:blipFill>
        <p:spPr>
          <a:xfrm>
            <a:off x="227176" y="2468072"/>
            <a:ext cx="5105743" cy="3624118"/>
          </a:xfrm>
          <a:prstGeom prst="rect">
            <a:avLst/>
          </a:prstGeom>
        </p:spPr>
      </p:pic>
      <p:sp>
        <p:nvSpPr>
          <p:cNvPr id="2" name="Ορθογώνιο 1"/>
          <p:cNvSpPr/>
          <p:nvPr/>
        </p:nvSpPr>
        <p:spPr>
          <a:xfrm>
            <a:off x="4572000" y="1267743"/>
            <a:ext cx="3898900" cy="1200329"/>
          </a:xfrm>
          <a:prstGeom prst="rect">
            <a:avLst/>
          </a:prstGeom>
        </p:spPr>
        <p:txBody>
          <a:bodyPr wrap="square">
            <a:spAutoFit/>
          </a:bodyPr>
          <a:lstStyle/>
          <a:p>
            <a:pPr>
              <a:defRPr/>
            </a:pPr>
            <a:r>
              <a:rPr lang="en-US" dirty="0"/>
              <a:t>Takes a real-valued number and “squashes” it into range between 0 and 1. </a:t>
            </a:r>
          </a:p>
          <a:p>
            <a:pPr>
              <a:defRPr/>
            </a:pPr>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5772149" y="2173855"/>
                <a:ext cx="123783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l-GR" sz="2000" i="1">
                              <a:latin typeface="Cambria Math" panose="02040503050406030204" pitchFamily="18" charset="0"/>
                            </a:rPr>
                          </m:ctrlPr>
                        </m:sSupPr>
                        <m:e>
                          <m:r>
                            <a:rPr lang="en-US" sz="2000" i="1">
                              <a:latin typeface="Cambria Math" charset="0"/>
                            </a:rPr>
                            <m:t>𝑅</m:t>
                          </m:r>
                        </m:e>
                        <m:sup>
                          <m:r>
                            <a:rPr lang="en-US" sz="2000" i="1">
                              <a:latin typeface="Cambria Math" charset="0"/>
                            </a:rPr>
                            <m:t>𝑛</m:t>
                          </m:r>
                        </m:sup>
                      </m:sSup>
                      <m:r>
                        <a:rPr lang="is-IS" sz="2000" i="1">
                          <a:latin typeface="Cambria Math" charset="0"/>
                        </a:rPr>
                        <m:t>→</m:t>
                      </m:r>
                      <m:d>
                        <m:dPr>
                          <m:begChr m:val="["/>
                          <m:endChr m:val="]"/>
                          <m:ctrlPr>
                            <a:rPr lang="mr-IN" sz="2000" i="1">
                              <a:latin typeface="Cambria Math" panose="02040503050406030204" pitchFamily="18" charset="0"/>
                            </a:rPr>
                          </m:ctrlPr>
                        </m:dPr>
                        <m:e>
                          <m:r>
                            <a:rPr lang="en-US" sz="2000" i="1">
                              <a:latin typeface="Cambria Math" charset="0"/>
                            </a:rPr>
                            <m:t>0,1</m:t>
                          </m:r>
                        </m:e>
                      </m:d>
                    </m:oMath>
                  </m:oMathPara>
                </a14:m>
                <a:endParaRPr lang="el-GR" sz="2000" i="1" dirty="0"/>
              </a:p>
            </p:txBody>
          </p:sp>
        </mc:Choice>
        <mc:Fallback xmlns="">
          <p:sp>
            <p:nvSpPr>
              <p:cNvPr id="3" name="TextBox 2"/>
              <p:cNvSpPr txBox="1">
                <a:spLocks noRot="1" noChangeAspect="1" noMove="1" noResize="1" noEditPoints="1" noAdjustHandles="1" noChangeArrowheads="1" noChangeShapeType="1" noTextEdit="1"/>
              </p:cNvSpPr>
              <p:nvPr/>
            </p:nvSpPr>
            <p:spPr>
              <a:xfrm>
                <a:off x="5772149" y="2173855"/>
                <a:ext cx="1237839" cy="307777"/>
              </a:xfrm>
              <a:prstGeom prst="rect">
                <a:avLst/>
              </a:prstGeom>
              <a:blipFill>
                <a:blip r:embed="rId4"/>
                <a:stretch>
                  <a:fillRect l="-4926" b="-10000"/>
                </a:stretch>
              </a:blipFill>
            </p:spPr>
            <p:txBody>
              <a:bodyPr/>
              <a:lstStyle/>
              <a:p>
                <a:r>
                  <a:rPr lang="en-IN">
                    <a:noFill/>
                  </a:rPr>
                  <a:t> </a:t>
                </a:r>
              </a:p>
            </p:txBody>
          </p:sp>
        </mc:Fallback>
      </mc:AlternateContent>
      <p:sp>
        <p:nvSpPr>
          <p:cNvPr id="4" name="Ορθογώνιο 3"/>
          <p:cNvSpPr/>
          <p:nvPr/>
        </p:nvSpPr>
        <p:spPr>
          <a:xfrm>
            <a:off x="227176" y="6400155"/>
            <a:ext cx="2900149" cy="233718"/>
          </a:xfrm>
          <a:prstGeom prst="rect">
            <a:avLst/>
          </a:prstGeom>
        </p:spPr>
        <p:txBody>
          <a:bodyPr wrap="square">
            <a:spAutoFit/>
          </a:bodyPr>
          <a:lstStyle/>
          <a:p>
            <a:pPr>
              <a:defRPr/>
            </a:pPr>
            <a:r>
              <a:rPr lang="en-US" sz="900" i="1" dirty="0"/>
              <a:t>http://</a:t>
            </a:r>
            <a:r>
              <a:rPr lang="en-US" sz="900" i="1" dirty="0" err="1"/>
              <a:t>adilmoujahid.com</a:t>
            </a:r>
            <a:r>
              <a:rPr lang="en-US" sz="900" i="1" dirty="0"/>
              <a:t>/images/</a:t>
            </a:r>
            <a:r>
              <a:rPr lang="en-US" sz="900" i="1" dirty="0" err="1"/>
              <a:t>activation.png</a:t>
            </a:r>
            <a:endParaRPr lang="en-US" sz="900" i="1" dirty="0"/>
          </a:p>
        </p:txBody>
      </p:sp>
    </p:spTree>
    <p:extLst>
      <p:ext uri="{BB962C8B-B14F-4D97-AF65-F5344CB8AC3E}">
        <p14:creationId xmlns:p14="http://schemas.microsoft.com/office/powerpoint/2010/main" val="10070093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Activation: </a:t>
            </a:r>
            <a:r>
              <a:rPr lang="en-US" dirty="0" err="1"/>
              <a:t>Tanh</a:t>
            </a:r>
            <a:endParaRPr lang="en-US" dirty="0"/>
          </a:p>
        </p:txBody>
      </p:sp>
      <p:sp>
        <p:nvSpPr>
          <p:cNvPr id="2" name="Ορθογώνιο 1"/>
          <p:cNvSpPr/>
          <p:nvPr/>
        </p:nvSpPr>
        <p:spPr>
          <a:xfrm>
            <a:off x="3822700" y="1421632"/>
            <a:ext cx="3898900" cy="1200329"/>
          </a:xfrm>
          <a:prstGeom prst="rect">
            <a:avLst/>
          </a:prstGeom>
        </p:spPr>
        <p:txBody>
          <a:bodyPr wrap="square">
            <a:spAutoFit/>
          </a:bodyPr>
          <a:lstStyle/>
          <a:p>
            <a:pPr>
              <a:defRPr/>
            </a:pPr>
            <a:r>
              <a:rPr lang="en-US" dirty="0"/>
              <a:t>Takes a real-valued number and “squashes” it into range between -1 and 1. </a:t>
            </a:r>
          </a:p>
          <a:p>
            <a:pPr>
              <a:defRPr/>
            </a:pPr>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5153230" y="2314184"/>
                <a:ext cx="143020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l-GR" sz="2000" i="1" smtClean="0">
                              <a:latin typeface="Cambria Math" panose="02040503050406030204" pitchFamily="18" charset="0"/>
                            </a:rPr>
                          </m:ctrlPr>
                        </m:sSupPr>
                        <m:e>
                          <m:r>
                            <a:rPr lang="en-US" sz="2000" i="1">
                              <a:latin typeface="Cambria Math" charset="0"/>
                            </a:rPr>
                            <m:t>𝑅</m:t>
                          </m:r>
                        </m:e>
                        <m:sup>
                          <m:r>
                            <a:rPr lang="en-US" sz="2000" i="1">
                              <a:latin typeface="Cambria Math" charset="0"/>
                            </a:rPr>
                            <m:t>𝑛</m:t>
                          </m:r>
                        </m:sup>
                      </m:sSup>
                      <m:r>
                        <a:rPr lang="is-IS" sz="2000" i="1">
                          <a:latin typeface="Cambria Math" charset="0"/>
                        </a:rPr>
                        <m:t>→</m:t>
                      </m:r>
                      <m:d>
                        <m:dPr>
                          <m:begChr m:val="["/>
                          <m:endChr m:val="]"/>
                          <m:ctrlPr>
                            <a:rPr lang="mr-IN" sz="2000" i="1">
                              <a:latin typeface="Cambria Math" panose="02040503050406030204" pitchFamily="18" charset="0"/>
                            </a:rPr>
                          </m:ctrlPr>
                        </m:dPr>
                        <m:e>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1</m:t>
                          </m:r>
                          <m:r>
                            <a:rPr lang="en-US" sz="2000" i="1">
                              <a:latin typeface="Cambria Math" charset="0"/>
                            </a:rPr>
                            <m:t>,1</m:t>
                          </m:r>
                        </m:e>
                      </m:d>
                    </m:oMath>
                  </m:oMathPara>
                </a14:m>
                <a:endParaRPr lang="el-GR" sz="2000" i="1" dirty="0"/>
              </a:p>
            </p:txBody>
          </p:sp>
        </mc:Choice>
        <mc:Fallback xmlns="">
          <p:sp>
            <p:nvSpPr>
              <p:cNvPr id="3" name="TextBox 2"/>
              <p:cNvSpPr txBox="1">
                <a:spLocks noRot="1" noChangeAspect="1" noMove="1" noResize="1" noEditPoints="1" noAdjustHandles="1" noChangeArrowheads="1" noChangeShapeType="1" noTextEdit="1"/>
              </p:cNvSpPr>
              <p:nvPr/>
            </p:nvSpPr>
            <p:spPr>
              <a:xfrm>
                <a:off x="5153230" y="2314184"/>
                <a:ext cx="1430200" cy="307777"/>
              </a:xfrm>
              <a:prstGeom prst="rect">
                <a:avLst/>
              </a:prstGeom>
              <a:blipFill rotWithShape="0">
                <a:blip r:embed="rId4"/>
                <a:stretch>
                  <a:fillRect l="-2979" b="-10000"/>
                </a:stretch>
              </a:blipFill>
            </p:spPr>
            <p:txBody>
              <a:bodyPr/>
              <a:lstStyle/>
              <a:p>
                <a:r>
                  <a:rPr lang="el-GR">
                    <a:noFill/>
                  </a:rPr>
                  <a:t> </a:t>
                </a:r>
              </a:p>
            </p:txBody>
          </p:sp>
        </mc:Fallback>
      </mc:AlternateContent>
      <p:pic>
        <p:nvPicPr>
          <p:cNvPr id="5" name="Εικόνα 4"/>
          <p:cNvPicPr>
            <a:picLocks noChangeAspect="1"/>
          </p:cNvPicPr>
          <p:nvPr/>
        </p:nvPicPr>
        <p:blipFill>
          <a:blip r:embed="rId5"/>
          <a:stretch>
            <a:fillRect/>
          </a:stretch>
        </p:blipFill>
        <p:spPr>
          <a:xfrm>
            <a:off x="299269" y="2713255"/>
            <a:ext cx="4675347" cy="3296218"/>
          </a:xfrm>
          <a:prstGeom prst="rect">
            <a:avLst/>
          </a:prstGeom>
        </p:spPr>
      </p:pic>
      <p:sp>
        <p:nvSpPr>
          <p:cNvPr id="7" name="Ορθογώνιο 6"/>
          <p:cNvSpPr/>
          <p:nvPr/>
        </p:nvSpPr>
        <p:spPr>
          <a:xfrm>
            <a:off x="299269" y="6341982"/>
            <a:ext cx="2900149" cy="233718"/>
          </a:xfrm>
          <a:prstGeom prst="rect">
            <a:avLst/>
          </a:prstGeom>
        </p:spPr>
        <p:txBody>
          <a:bodyPr wrap="square">
            <a:spAutoFit/>
          </a:bodyPr>
          <a:lstStyle/>
          <a:p>
            <a:pPr>
              <a:defRPr/>
            </a:pPr>
            <a:r>
              <a:rPr lang="en-US" sz="900" i="1" dirty="0"/>
              <a:t>http://</a:t>
            </a:r>
            <a:r>
              <a:rPr lang="en-US" sz="900" i="1" dirty="0" err="1"/>
              <a:t>adilmoujahid.com</a:t>
            </a:r>
            <a:r>
              <a:rPr lang="en-US" sz="900" i="1" dirty="0"/>
              <a:t>/images/</a:t>
            </a:r>
            <a:r>
              <a:rPr lang="en-US" sz="900" i="1" dirty="0" err="1"/>
              <a:t>activation.png</a:t>
            </a:r>
            <a:endParaRPr lang="en-US" sz="900" i="1" dirty="0"/>
          </a:p>
        </p:txBody>
      </p:sp>
    </p:spTree>
    <p:extLst>
      <p:ext uri="{BB962C8B-B14F-4D97-AF65-F5344CB8AC3E}">
        <p14:creationId xmlns:p14="http://schemas.microsoft.com/office/powerpoint/2010/main" val="188514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Activation: </a:t>
            </a:r>
            <a:r>
              <a:rPr lang="en-US" dirty="0" err="1"/>
              <a:t>ReLU</a:t>
            </a:r>
            <a:endParaRPr lang="en-US" dirty="0"/>
          </a:p>
        </p:txBody>
      </p:sp>
      <p:sp>
        <p:nvSpPr>
          <p:cNvPr id="2" name="Ορθογώνιο 1"/>
          <p:cNvSpPr/>
          <p:nvPr/>
        </p:nvSpPr>
        <p:spPr>
          <a:xfrm>
            <a:off x="3822700" y="1421632"/>
            <a:ext cx="3898900" cy="923330"/>
          </a:xfrm>
          <a:prstGeom prst="rect">
            <a:avLst/>
          </a:prstGeom>
        </p:spPr>
        <p:txBody>
          <a:bodyPr wrap="square">
            <a:spAutoFit/>
          </a:bodyPr>
          <a:lstStyle/>
          <a:p>
            <a:pPr>
              <a:defRPr/>
            </a:pPr>
            <a:r>
              <a:rPr lang="en-US" dirty="0"/>
              <a:t>Takes a real-valued number and thresholds it at zero</a:t>
            </a:r>
          </a:p>
          <a:p>
            <a:pPr>
              <a:defRPr/>
            </a:pPr>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5153230" y="2314184"/>
                <a:ext cx="102675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l-GR" sz="2000" i="1" smtClean="0">
                              <a:latin typeface="Cambria Math" panose="02040503050406030204" pitchFamily="18" charset="0"/>
                            </a:rPr>
                          </m:ctrlPr>
                        </m:sSupPr>
                        <m:e>
                          <m:r>
                            <a:rPr lang="en-US" sz="2000" i="1">
                              <a:latin typeface="Cambria Math" charset="0"/>
                            </a:rPr>
                            <m:t>𝑅</m:t>
                          </m:r>
                        </m:e>
                        <m:sup>
                          <m:r>
                            <a:rPr lang="en-US" sz="2000" i="1">
                              <a:latin typeface="Cambria Math" charset="0"/>
                            </a:rPr>
                            <m:t>𝑛</m:t>
                          </m:r>
                        </m:sup>
                      </m:sSup>
                      <m:r>
                        <a:rPr lang="is-IS" sz="2000" i="1">
                          <a:latin typeface="Cambria Math" charset="0"/>
                        </a:rPr>
                        <m:t>→</m:t>
                      </m:r>
                      <m:sSubSup>
                        <m:sSubSupPr>
                          <m:ctrlPr>
                            <a:rPr lang="en-US" sz="2000" i="1" smtClean="0">
                              <a:latin typeface="Cambria Math" panose="02040503050406030204" pitchFamily="18" charset="0"/>
                            </a:rPr>
                          </m:ctrlPr>
                        </m:sSubSupPr>
                        <m:e>
                          <m:r>
                            <a:rPr lang="en-US" sz="2000" b="0" i="1" smtClean="0">
                              <a:latin typeface="Cambria Math" charset="0"/>
                            </a:rPr>
                            <m:t>𝑅</m:t>
                          </m:r>
                        </m:e>
                        <m:sub>
                          <m:r>
                            <a:rPr lang="en-US" sz="2000" b="0" i="1" smtClean="0">
                              <a:latin typeface="Cambria Math" charset="0"/>
                            </a:rPr>
                            <m:t>+</m:t>
                          </m:r>
                        </m:sub>
                        <m:sup>
                          <m:r>
                            <a:rPr lang="en-US" sz="2000" b="0" i="1" smtClean="0">
                              <a:latin typeface="Cambria Math" charset="0"/>
                            </a:rPr>
                            <m:t>𝑛</m:t>
                          </m:r>
                        </m:sup>
                      </m:sSubSup>
                    </m:oMath>
                  </m:oMathPara>
                </a14:m>
                <a:endParaRPr lang="el-GR" sz="2000" i="1" dirty="0"/>
              </a:p>
            </p:txBody>
          </p:sp>
        </mc:Choice>
        <mc:Fallback xmlns="">
          <p:sp>
            <p:nvSpPr>
              <p:cNvPr id="3" name="TextBox 2"/>
              <p:cNvSpPr txBox="1">
                <a:spLocks noRot="1" noChangeAspect="1" noMove="1" noResize="1" noEditPoints="1" noAdjustHandles="1" noChangeArrowheads="1" noChangeShapeType="1" noTextEdit="1"/>
              </p:cNvSpPr>
              <p:nvPr/>
            </p:nvSpPr>
            <p:spPr>
              <a:xfrm>
                <a:off x="5153230" y="2314184"/>
                <a:ext cx="1026755" cy="307777"/>
              </a:xfrm>
              <a:prstGeom prst="rect">
                <a:avLst/>
              </a:prstGeom>
              <a:blipFill rotWithShape="0">
                <a:blip r:embed="rId3"/>
                <a:stretch>
                  <a:fillRect l="-4734" r="-1183" b="-18000"/>
                </a:stretch>
              </a:blipFill>
            </p:spPr>
            <p:txBody>
              <a:bodyPr/>
              <a:lstStyle/>
              <a:p>
                <a:r>
                  <a:rPr lang="el-GR">
                    <a:noFill/>
                  </a:rPr>
                  <a:t> </a:t>
                </a:r>
              </a:p>
            </p:txBody>
          </p:sp>
        </mc:Fallback>
      </mc:AlternateContent>
      <p:pic>
        <p:nvPicPr>
          <p:cNvPr id="6" name="Εικόνα 5"/>
          <p:cNvPicPr>
            <a:picLocks noChangeAspect="1"/>
          </p:cNvPicPr>
          <p:nvPr/>
        </p:nvPicPr>
        <p:blipFill>
          <a:blip r:embed="rId4"/>
          <a:stretch>
            <a:fillRect/>
          </a:stretch>
        </p:blipFill>
        <p:spPr>
          <a:xfrm>
            <a:off x="704515" y="2965075"/>
            <a:ext cx="4709956" cy="3380103"/>
          </a:xfrm>
          <a:prstGeom prst="rect">
            <a:avLst/>
          </a:prstGeom>
        </p:spPr>
      </p:pic>
      <mc:AlternateContent xmlns:mc="http://schemas.openxmlformats.org/markup-compatibility/2006" xmlns:a14="http://schemas.microsoft.com/office/drawing/2010/main">
        <mc:Choice Requires="a14">
          <p:sp>
            <p:nvSpPr>
              <p:cNvPr id="8" name="Ορθογώνιο 7"/>
              <p:cNvSpPr/>
              <p:nvPr/>
            </p:nvSpPr>
            <p:spPr>
              <a:xfrm>
                <a:off x="6071137" y="1698631"/>
                <a:ext cx="194835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i="1">
                          <a:solidFill>
                            <a:srgbClr val="000000"/>
                          </a:solidFill>
                          <a:latin typeface="Cambria Math" charset="0"/>
                        </a:rPr>
                        <m:t>f</m:t>
                      </m:r>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charset="0"/>
                            </a:rPr>
                            <m:t>𝑥</m:t>
                          </m:r>
                        </m:e>
                      </m:d>
                      <m:r>
                        <a:rPr lang="en-US" b="0" i="1" smtClean="0">
                          <a:solidFill>
                            <a:srgbClr val="000000"/>
                          </a:solidFill>
                          <a:latin typeface="Cambria Math" charset="0"/>
                        </a:rPr>
                        <m:t>= </m:t>
                      </m:r>
                      <m:r>
                        <m:rPr>
                          <m:sty m:val="p"/>
                        </m:rPr>
                        <a:rPr lang="en-US" b="0" i="0" smtClean="0">
                          <a:solidFill>
                            <a:srgbClr val="000000"/>
                          </a:solidFill>
                          <a:latin typeface="Cambria Math" charset="0"/>
                        </a:rPr>
                        <m:t>max</m:t>
                      </m:r>
                      <m:r>
                        <a:rPr lang="en-US" b="0" i="1" smtClean="0">
                          <a:solidFill>
                            <a:srgbClr val="000000"/>
                          </a:solidFill>
                          <a:latin typeface="Cambria Math" charset="0"/>
                        </a:rPr>
                        <m:t>⁡(0,</m:t>
                      </m:r>
                      <m:r>
                        <a:rPr lang="en-US" b="0" i="1" smtClean="0">
                          <a:solidFill>
                            <a:srgbClr val="000000"/>
                          </a:solidFill>
                          <a:latin typeface="Cambria Math" charset="0"/>
                        </a:rPr>
                        <m:t>𝑥</m:t>
                      </m:r>
                      <m:r>
                        <a:rPr lang="en-US" b="0" i="1" smtClean="0">
                          <a:solidFill>
                            <a:srgbClr val="000000"/>
                          </a:solidFill>
                          <a:latin typeface="Cambria Math" charset="0"/>
                        </a:rPr>
                        <m:t>)</m:t>
                      </m:r>
                    </m:oMath>
                  </m:oMathPara>
                </a14:m>
                <a:endParaRPr lang="el-GR" dirty="0"/>
              </a:p>
            </p:txBody>
          </p:sp>
        </mc:Choice>
        <mc:Fallback xmlns="">
          <p:sp>
            <p:nvSpPr>
              <p:cNvPr id="8" name="Ορθογώνιο 7"/>
              <p:cNvSpPr>
                <a:spLocks noRot="1" noChangeAspect="1" noMove="1" noResize="1" noEditPoints="1" noAdjustHandles="1" noChangeArrowheads="1" noChangeShapeType="1" noTextEdit="1"/>
              </p:cNvSpPr>
              <p:nvPr/>
            </p:nvSpPr>
            <p:spPr>
              <a:xfrm>
                <a:off x="6071137" y="1698631"/>
                <a:ext cx="1948354" cy="369332"/>
              </a:xfrm>
              <a:prstGeom prst="rect">
                <a:avLst/>
              </a:prstGeom>
              <a:blipFill rotWithShape="0">
                <a:blip r:embed="rId5"/>
                <a:stretch>
                  <a:fillRect t="-95000" b="-126667"/>
                </a:stretch>
              </a:blipFill>
            </p:spPr>
            <p:txBody>
              <a:bodyPr/>
              <a:lstStyle/>
              <a:p>
                <a:r>
                  <a:rPr lang="el-GR">
                    <a:noFill/>
                  </a:rPr>
                  <a:t> </a:t>
                </a:r>
              </a:p>
            </p:txBody>
          </p:sp>
        </mc:Fallback>
      </mc:AlternateContent>
      <p:sp>
        <p:nvSpPr>
          <p:cNvPr id="10" name="Ορθογώνιο 9"/>
          <p:cNvSpPr/>
          <p:nvPr/>
        </p:nvSpPr>
        <p:spPr>
          <a:xfrm>
            <a:off x="5868796" y="6365960"/>
            <a:ext cx="2900149" cy="233718"/>
          </a:xfrm>
          <a:prstGeom prst="rect">
            <a:avLst/>
          </a:prstGeom>
        </p:spPr>
        <p:txBody>
          <a:bodyPr wrap="square">
            <a:spAutoFit/>
          </a:bodyPr>
          <a:lstStyle/>
          <a:p>
            <a:pPr>
              <a:defRPr/>
            </a:pPr>
            <a:r>
              <a:rPr lang="en-US" sz="900" i="1" dirty="0"/>
              <a:t>http://</a:t>
            </a:r>
            <a:r>
              <a:rPr lang="en-US" sz="900" i="1" dirty="0" err="1"/>
              <a:t>adilmoujahid.com</a:t>
            </a:r>
            <a:r>
              <a:rPr lang="en-US" sz="900" i="1" dirty="0"/>
              <a:t>/images/</a:t>
            </a:r>
            <a:r>
              <a:rPr lang="en-US" sz="900" i="1" dirty="0" err="1"/>
              <a:t>activation.png</a:t>
            </a:r>
            <a:endParaRPr lang="en-US" sz="900" i="1" dirty="0"/>
          </a:p>
        </p:txBody>
      </p:sp>
    </p:spTree>
    <p:extLst>
      <p:ext uri="{BB962C8B-B14F-4D97-AF65-F5344CB8AC3E}">
        <p14:creationId xmlns:p14="http://schemas.microsoft.com/office/powerpoint/2010/main" val="16872406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013487" y="3945196"/>
            <a:ext cx="1611339" cy="369332"/>
          </a:xfrm>
          <a:prstGeom prst="rect">
            <a:avLst/>
          </a:prstGeom>
          <a:noFill/>
        </p:spPr>
        <p:txBody>
          <a:bodyPr wrap="none" rtlCol="0">
            <a:spAutoFit/>
          </a:bodyPr>
          <a:lstStyle/>
          <a:p>
            <a:r>
              <a:rPr lang="en-US" dirty="0"/>
              <a:t>learning rate</a:t>
            </a:r>
          </a:p>
        </p:txBody>
      </p:sp>
      <p:sp>
        <p:nvSpPr>
          <p:cNvPr id="11"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Gradient Descent</a:t>
            </a:r>
          </a:p>
        </p:txBody>
      </p:sp>
      <mc:AlternateContent xmlns:mc="http://schemas.openxmlformats.org/markup-compatibility/2006" xmlns:a14="http://schemas.microsoft.com/office/drawing/2010/main">
        <mc:Choice Requires="a14">
          <p:sp>
            <p:nvSpPr>
              <p:cNvPr id="15" name="TextBox 14"/>
              <p:cNvSpPr txBox="1"/>
              <p:nvPr/>
            </p:nvSpPr>
            <p:spPr>
              <a:xfrm>
                <a:off x="413674" y="1389618"/>
                <a:ext cx="3272050" cy="369332"/>
              </a:xfrm>
              <a:prstGeom prst="rect">
                <a:avLst/>
              </a:prstGeom>
              <a:noFill/>
            </p:spPr>
            <p:txBody>
              <a:bodyPr wrap="none" rtlCol="0">
                <a:spAutoFit/>
              </a:bodyPr>
              <a:lstStyle/>
              <a:p>
                <a:r>
                  <a:rPr lang="en-US" b="1" dirty="0">
                    <a:solidFill>
                      <a:schemeClr val="accent2"/>
                    </a:solidFill>
                  </a:rPr>
                  <a:t>objective/cost function </a:t>
                </a:r>
                <a14:m>
                  <m:oMath xmlns:m="http://schemas.openxmlformats.org/officeDocument/2006/math">
                    <m:r>
                      <a:rPr lang="en-US" b="1" i="1">
                        <a:solidFill>
                          <a:schemeClr val="accent2"/>
                        </a:solidFill>
                        <a:latin typeface="Cambria Math" charset="0"/>
                      </a:rPr>
                      <m:t>𝑱</m:t>
                    </m:r>
                    <m:r>
                      <a:rPr lang="en-US" b="1" i="1">
                        <a:solidFill>
                          <a:schemeClr val="accent2"/>
                        </a:solidFill>
                        <a:latin typeface="Cambria Math" charset="0"/>
                      </a:rPr>
                      <m:t>(</m:t>
                    </m:r>
                    <m:r>
                      <a:rPr lang="el-GR" b="1" i="1">
                        <a:solidFill>
                          <a:schemeClr val="accent2"/>
                        </a:solidFill>
                        <a:latin typeface="Cambria Math" charset="0"/>
                      </a:rPr>
                      <m:t>𝜽</m:t>
                    </m:r>
                    <m:r>
                      <a:rPr lang="el-GR" b="1" i="1">
                        <a:solidFill>
                          <a:schemeClr val="accent2"/>
                        </a:solidFill>
                        <a:latin typeface="Cambria Math" charset="0"/>
                      </a:rPr>
                      <m:t>)</m:t>
                    </m:r>
                  </m:oMath>
                </a14:m>
                <a:endParaRPr lang="en-US" b="1" dirty="0">
                  <a:solidFill>
                    <a:schemeClr val="accent2"/>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413674" y="1389618"/>
                <a:ext cx="3272050" cy="369332"/>
              </a:xfrm>
              <a:prstGeom prst="rect">
                <a:avLst/>
              </a:prstGeom>
              <a:blipFill rotWithShape="0">
                <a:blip r:embed="rId3"/>
                <a:stretch>
                  <a:fillRect l="-1676" t="-9836" b="-24590"/>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501914" y="2076043"/>
                <a:ext cx="2998128" cy="7305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l-GR" b="0" i="1" smtClean="0">
                              <a:latin typeface="Cambria Math" charset="0"/>
                            </a:rPr>
                            <m:t>𝜃</m:t>
                          </m:r>
                        </m:e>
                        <m:sub>
                          <m:r>
                            <a:rPr lang="en-US" b="0" i="1" smtClean="0">
                              <a:latin typeface="Cambria Math" charset="0"/>
                            </a:rPr>
                            <m:t>𝑗</m:t>
                          </m:r>
                        </m:sub>
                        <m:sup>
                          <m:r>
                            <a:rPr lang="en-US" b="0" i="1" smtClean="0">
                              <a:latin typeface="Cambria Math" charset="0"/>
                            </a:rPr>
                            <m:t>𝑛𝑒𝑤</m:t>
                          </m:r>
                        </m:sup>
                      </m:sSubSup>
                      <m:r>
                        <a:rPr lang="en-US" b="0" i="1" smtClean="0">
                          <a:latin typeface="Cambria Math" charset="0"/>
                        </a:rPr>
                        <m:t>=</m:t>
                      </m:r>
                      <m:sSubSup>
                        <m:sSubSupPr>
                          <m:ctrlPr>
                            <a:rPr lang="en-US" i="1">
                              <a:latin typeface="Cambria Math" panose="02040503050406030204" pitchFamily="18" charset="0"/>
                            </a:rPr>
                          </m:ctrlPr>
                        </m:sSubSupPr>
                        <m:e>
                          <m:r>
                            <a:rPr lang="el-GR" i="1">
                              <a:latin typeface="Cambria Math" charset="0"/>
                            </a:rPr>
                            <m:t>𝜃</m:t>
                          </m:r>
                        </m:e>
                        <m:sub>
                          <m:r>
                            <a:rPr lang="en-US" i="1">
                              <a:latin typeface="Cambria Math" charset="0"/>
                            </a:rPr>
                            <m:t>𝑗</m:t>
                          </m:r>
                        </m:sub>
                        <m:sup>
                          <m:r>
                            <a:rPr lang="en-US" b="0" i="1" smtClean="0">
                              <a:latin typeface="Cambria Math" charset="0"/>
                            </a:rPr>
                            <m:t>𝑜𝑙𝑑</m:t>
                          </m:r>
                        </m:sup>
                      </m:sSubSup>
                      <m:r>
                        <a:rPr lang="en-US" b="0" i="1" smtClean="0">
                          <a:latin typeface="Cambria Math" charset="0"/>
                        </a:rPr>
                        <m:t> −</m:t>
                      </m:r>
                      <m:r>
                        <a:rPr lang="en-US" b="0" i="1" smtClean="0">
                          <a:latin typeface="Cambria Math" charset="0"/>
                        </a:rPr>
                        <m:t>𝛼</m:t>
                      </m:r>
                      <m:f>
                        <m:fPr>
                          <m:ctrlPr>
                            <a:rPr lang="mr-IN" b="0" i="1" smtClean="0">
                              <a:latin typeface="Cambria Math" panose="02040503050406030204" pitchFamily="18" charset="0"/>
                            </a:rPr>
                          </m:ctrlPr>
                        </m:fPr>
                        <m:num>
                          <m:r>
                            <a:rPr lang="mr-IN" b="0" i="1" smtClean="0">
                              <a:latin typeface="Cambria Math" charset="0"/>
                            </a:rPr>
                            <m:t>ⅆ</m:t>
                          </m:r>
                        </m:num>
                        <m:den>
                          <m:r>
                            <a:rPr lang="mr-IN" b="0" i="1" smtClean="0">
                              <a:latin typeface="Cambria Math" charset="0"/>
                            </a:rPr>
                            <m:t>ⅆ</m:t>
                          </m:r>
                          <m:sSubSup>
                            <m:sSubSupPr>
                              <m:ctrlPr>
                                <a:rPr lang="en-US" i="1">
                                  <a:latin typeface="Cambria Math" panose="02040503050406030204" pitchFamily="18" charset="0"/>
                                </a:rPr>
                              </m:ctrlPr>
                            </m:sSubSupPr>
                            <m:e>
                              <m:r>
                                <a:rPr lang="el-GR" i="1">
                                  <a:latin typeface="Cambria Math" charset="0"/>
                                </a:rPr>
                                <m:t>𝜃</m:t>
                              </m:r>
                            </m:e>
                            <m:sub>
                              <m:r>
                                <a:rPr lang="en-US" i="1">
                                  <a:latin typeface="Cambria Math" charset="0"/>
                                </a:rPr>
                                <m:t>𝑗</m:t>
                              </m:r>
                            </m:sub>
                            <m:sup>
                              <m:r>
                                <a:rPr lang="en-US" i="1">
                                  <a:latin typeface="Cambria Math" charset="0"/>
                                </a:rPr>
                                <m:t>𝑜𝑙𝑑</m:t>
                              </m:r>
                            </m:sup>
                          </m:sSubSup>
                        </m:den>
                      </m:f>
                      <m:r>
                        <a:rPr lang="en-US" b="0" i="1" smtClean="0">
                          <a:latin typeface="Cambria Math" charset="0"/>
                        </a:rPr>
                        <m:t>𝐽</m:t>
                      </m:r>
                      <m:r>
                        <a:rPr lang="en-US" b="0" i="1" smtClean="0">
                          <a:latin typeface="Cambria Math" charset="0"/>
                        </a:rPr>
                        <m:t>(</m:t>
                      </m:r>
                      <m:r>
                        <a:rPr lang="el-GR" b="0" i="1" smtClean="0">
                          <a:latin typeface="Cambria Math" charset="0"/>
                        </a:rPr>
                        <m:t>𝜃</m:t>
                      </m:r>
                      <m:r>
                        <a:rPr lang="el-GR" b="0" i="1" smtClean="0">
                          <a:latin typeface="Cambria Math" charset="0"/>
                        </a:rPr>
                        <m:t>)</m:t>
                      </m:r>
                    </m:oMath>
                  </m:oMathPara>
                </a14:m>
                <a:endParaRPr lang="el-GR" dirty="0"/>
              </a:p>
            </p:txBody>
          </p:sp>
        </mc:Choice>
        <mc:Fallback xmlns="">
          <p:sp>
            <p:nvSpPr>
              <p:cNvPr id="2" name="TextBox 1"/>
              <p:cNvSpPr txBox="1">
                <a:spLocks noRot="1" noChangeAspect="1" noMove="1" noResize="1" noEditPoints="1" noAdjustHandles="1" noChangeArrowheads="1" noChangeShapeType="1" noTextEdit="1"/>
              </p:cNvSpPr>
              <p:nvPr/>
            </p:nvSpPr>
            <p:spPr>
              <a:xfrm>
                <a:off x="501914" y="2076043"/>
                <a:ext cx="2998128" cy="730521"/>
              </a:xfrm>
              <a:prstGeom prst="rect">
                <a:avLst/>
              </a:prstGeom>
              <a:blipFill rotWithShape="0">
                <a:blip r:embed="rId4"/>
                <a:stretch>
                  <a:fillRect/>
                </a:stretch>
              </a:blipFill>
            </p:spPr>
            <p:txBody>
              <a:bodyPr/>
              <a:lstStyle/>
              <a:p>
                <a:r>
                  <a:rPr lang="el-GR">
                    <a:noFill/>
                  </a:rPr>
                  <a:t> </a:t>
                </a:r>
              </a:p>
            </p:txBody>
          </p:sp>
        </mc:Fallback>
      </mc:AlternateContent>
      <p:sp>
        <p:nvSpPr>
          <p:cNvPr id="3" name="TextBox 2"/>
          <p:cNvSpPr txBox="1"/>
          <p:nvPr/>
        </p:nvSpPr>
        <p:spPr>
          <a:xfrm>
            <a:off x="3539455" y="2230000"/>
            <a:ext cx="3199915" cy="369332"/>
          </a:xfrm>
          <a:prstGeom prst="rect">
            <a:avLst/>
          </a:prstGeom>
          <a:noFill/>
        </p:spPr>
        <p:txBody>
          <a:bodyPr wrap="none" rtlCol="0">
            <a:spAutoFit/>
          </a:bodyPr>
          <a:lstStyle/>
          <a:p>
            <a:r>
              <a:rPr lang="en-US" dirty="0"/>
              <a:t>Update each element of </a:t>
            </a:r>
            <a:r>
              <a:rPr lang="el-GR" dirty="0"/>
              <a:t>θ</a:t>
            </a:r>
          </a:p>
        </p:txBody>
      </p:sp>
      <mc:AlternateContent xmlns:mc="http://schemas.openxmlformats.org/markup-compatibility/2006" xmlns:a14="http://schemas.microsoft.com/office/drawing/2010/main">
        <mc:Choice Requires="a14">
          <p:sp>
            <p:nvSpPr>
              <p:cNvPr id="4" name="Ορθογώνιο 3"/>
              <p:cNvSpPr/>
              <p:nvPr/>
            </p:nvSpPr>
            <p:spPr>
              <a:xfrm>
                <a:off x="501914" y="3126951"/>
                <a:ext cx="2600584" cy="4047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l-GR" i="1">
                              <a:latin typeface="Cambria Math" charset="0"/>
                            </a:rPr>
                            <m:t>𝜃</m:t>
                          </m:r>
                        </m:e>
                        <m:sub/>
                        <m:sup>
                          <m:r>
                            <a:rPr lang="en-US" i="1">
                              <a:latin typeface="Cambria Math" charset="0"/>
                            </a:rPr>
                            <m:t>𝑛𝑒𝑤</m:t>
                          </m:r>
                        </m:sup>
                      </m:sSubSup>
                      <m:r>
                        <a:rPr lang="en-US" i="1">
                          <a:latin typeface="Cambria Math" charset="0"/>
                        </a:rPr>
                        <m:t>=</m:t>
                      </m:r>
                      <m:sSubSup>
                        <m:sSubSupPr>
                          <m:ctrlPr>
                            <a:rPr lang="en-US" i="1">
                              <a:latin typeface="Cambria Math" panose="02040503050406030204" pitchFamily="18" charset="0"/>
                            </a:rPr>
                          </m:ctrlPr>
                        </m:sSubSupPr>
                        <m:e>
                          <m:r>
                            <a:rPr lang="el-GR" i="1">
                              <a:latin typeface="Cambria Math" charset="0"/>
                            </a:rPr>
                            <m:t>𝜃</m:t>
                          </m:r>
                        </m:e>
                        <m:sub/>
                        <m:sup>
                          <m:r>
                            <a:rPr lang="en-US" i="1" smtClean="0">
                              <a:latin typeface="Cambria Math" charset="0"/>
                            </a:rPr>
                            <m:t>𝑜</m:t>
                          </m:r>
                          <m:r>
                            <a:rPr lang="en-US" i="1">
                              <a:latin typeface="Cambria Math" charset="0"/>
                            </a:rPr>
                            <m:t>𝑙𝑑</m:t>
                          </m:r>
                        </m:sup>
                      </m:sSubSup>
                      <m:r>
                        <a:rPr lang="en-US" i="1">
                          <a:latin typeface="Cambria Math" charset="0"/>
                        </a:rPr>
                        <m:t> −</m:t>
                      </m:r>
                      <m:r>
                        <a:rPr lang="en-US" i="1">
                          <a:latin typeface="Cambria Math" charset="0"/>
                        </a:rPr>
                        <m:t>𝛼</m:t>
                      </m:r>
                      <m:sSub>
                        <m:sSubPr>
                          <m:ctrlPr>
                            <a:rPr lang="en-US" i="1" smtClean="0">
                              <a:latin typeface="Cambria Math" panose="02040503050406030204" pitchFamily="18" charset="0"/>
                            </a:rPr>
                          </m:ctrlPr>
                        </m:sSubPr>
                        <m:e>
                          <m:r>
                            <a:rPr lang="en-US" i="1">
                              <a:latin typeface="Cambria Math" charset="0"/>
                              <a:ea typeface="Cambria Math" charset="0"/>
                              <a:cs typeface="Cambria Math" charset="0"/>
                            </a:rPr>
                            <m:t>𝛻</m:t>
                          </m:r>
                        </m:e>
                        <m:sub>
                          <m:r>
                            <a:rPr lang="el-GR" b="0" i="1" smtClean="0">
                              <a:latin typeface="Cambria Math" charset="0"/>
                            </a:rPr>
                            <m:t>𝜃</m:t>
                          </m:r>
                        </m:sub>
                      </m:sSub>
                      <m:r>
                        <a:rPr lang="en-US" i="1">
                          <a:latin typeface="Cambria Math" charset="0"/>
                        </a:rPr>
                        <m:t>𝐽</m:t>
                      </m:r>
                      <m:r>
                        <a:rPr lang="en-US" i="1">
                          <a:latin typeface="Cambria Math" charset="0"/>
                        </a:rPr>
                        <m:t>(</m:t>
                      </m:r>
                      <m:r>
                        <a:rPr lang="el-GR" i="1">
                          <a:latin typeface="Cambria Math" charset="0"/>
                        </a:rPr>
                        <m:t>𝜃</m:t>
                      </m:r>
                      <m:r>
                        <a:rPr lang="el-GR" i="1">
                          <a:latin typeface="Cambria Math" charset="0"/>
                        </a:rPr>
                        <m:t>)</m:t>
                      </m:r>
                    </m:oMath>
                  </m:oMathPara>
                </a14:m>
                <a:endParaRPr lang="el-GR" dirty="0"/>
              </a:p>
            </p:txBody>
          </p:sp>
        </mc:Choice>
        <mc:Fallback xmlns="">
          <p:sp>
            <p:nvSpPr>
              <p:cNvPr id="4" name="Ορθογώνιο 3"/>
              <p:cNvSpPr>
                <a:spLocks noRot="1" noChangeAspect="1" noMove="1" noResize="1" noEditPoints="1" noAdjustHandles="1" noChangeArrowheads="1" noChangeShapeType="1" noTextEdit="1"/>
              </p:cNvSpPr>
              <p:nvPr/>
            </p:nvSpPr>
            <p:spPr>
              <a:xfrm>
                <a:off x="501914" y="3126951"/>
                <a:ext cx="2600584" cy="404791"/>
              </a:xfrm>
              <a:prstGeom prst="rect">
                <a:avLst/>
              </a:prstGeom>
              <a:blipFill rotWithShape="0">
                <a:blip r:embed="rId5"/>
                <a:stretch>
                  <a:fillRect t="-81818" b="-110606"/>
                </a:stretch>
              </a:blipFill>
            </p:spPr>
            <p:txBody>
              <a:bodyPr/>
              <a:lstStyle/>
              <a:p>
                <a:r>
                  <a:rPr lang="el-GR">
                    <a:noFill/>
                  </a:rPr>
                  <a:t> </a:t>
                </a:r>
              </a:p>
            </p:txBody>
          </p:sp>
        </mc:Fallback>
      </mc:AlternateContent>
      <p:sp>
        <p:nvSpPr>
          <p:cNvPr id="8" name="TextBox 7"/>
          <p:cNvSpPr txBox="1"/>
          <p:nvPr/>
        </p:nvSpPr>
        <p:spPr>
          <a:xfrm>
            <a:off x="3539455" y="3100824"/>
            <a:ext cx="3895618" cy="369332"/>
          </a:xfrm>
          <a:prstGeom prst="rect">
            <a:avLst/>
          </a:prstGeom>
          <a:noFill/>
        </p:spPr>
        <p:txBody>
          <a:bodyPr wrap="none" rtlCol="0">
            <a:spAutoFit/>
          </a:bodyPr>
          <a:lstStyle/>
          <a:p>
            <a:r>
              <a:rPr lang="en-US" dirty="0"/>
              <a:t>Matrix notation for </a:t>
            </a:r>
            <a:r>
              <a:rPr lang="en-US"/>
              <a:t>all parameters</a:t>
            </a:r>
            <a:endParaRPr lang="el-GR" dirty="0"/>
          </a:p>
        </p:txBody>
      </p:sp>
      <p:cxnSp>
        <p:nvCxnSpPr>
          <p:cNvPr id="12" name="Ευθύγραμμο βέλος σύνδεσης 11"/>
          <p:cNvCxnSpPr>
            <a:stCxn id="9" idx="0"/>
          </p:cNvCxnSpPr>
          <p:nvPr/>
        </p:nvCxnSpPr>
        <p:spPr>
          <a:xfrm flipV="1">
            <a:off x="1819157" y="3470156"/>
            <a:ext cx="350837" cy="475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Εικόνα 16"/>
          <p:cNvPicPr>
            <a:picLocks noChangeAspect="1"/>
          </p:cNvPicPr>
          <p:nvPr/>
        </p:nvPicPr>
        <p:blipFill>
          <a:blip r:embed="rId6"/>
          <a:stretch>
            <a:fillRect/>
          </a:stretch>
        </p:blipFill>
        <p:spPr>
          <a:xfrm>
            <a:off x="3430496" y="3621688"/>
            <a:ext cx="4560703" cy="2535496"/>
          </a:xfrm>
          <a:prstGeom prst="rect">
            <a:avLst/>
          </a:prstGeom>
        </p:spPr>
      </p:pic>
      <p:sp>
        <p:nvSpPr>
          <p:cNvPr id="18" name="TextBox 17"/>
          <p:cNvSpPr txBox="1"/>
          <p:nvPr/>
        </p:nvSpPr>
        <p:spPr>
          <a:xfrm>
            <a:off x="501914" y="6201306"/>
            <a:ext cx="5493812" cy="369332"/>
          </a:xfrm>
          <a:prstGeom prst="rect">
            <a:avLst/>
          </a:prstGeom>
          <a:noFill/>
        </p:spPr>
        <p:txBody>
          <a:bodyPr wrap="none" rtlCol="0">
            <a:spAutoFit/>
          </a:bodyPr>
          <a:lstStyle/>
          <a:p>
            <a:r>
              <a:rPr lang="en-US" dirty="0"/>
              <a:t>Recursively apply </a:t>
            </a:r>
            <a:r>
              <a:rPr lang="en-US" b="1" dirty="0">
                <a:solidFill>
                  <a:schemeClr val="accent2"/>
                </a:solidFill>
              </a:rPr>
              <a:t>chain rule </a:t>
            </a:r>
            <a:r>
              <a:rPr lang="en-US" dirty="0"/>
              <a:t>though each node</a:t>
            </a:r>
            <a:endParaRPr lang="el-GR" dirty="0"/>
          </a:p>
        </p:txBody>
      </p:sp>
      <p:sp>
        <p:nvSpPr>
          <p:cNvPr id="19" name="Ορθογώνιο 18"/>
          <p:cNvSpPr/>
          <p:nvPr/>
        </p:nvSpPr>
        <p:spPr>
          <a:xfrm>
            <a:off x="5139412" y="1327784"/>
            <a:ext cx="3663637" cy="369332"/>
          </a:xfrm>
          <a:prstGeom prst="rect">
            <a:avLst/>
          </a:prstGeom>
        </p:spPr>
        <p:txBody>
          <a:bodyPr wrap="square">
            <a:spAutoFit/>
          </a:bodyPr>
          <a:lstStyle/>
          <a:p>
            <a:r>
              <a:rPr lang="en-US" dirty="0">
                <a:hlinkClick r:id="rId7"/>
              </a:rPr>
              <a:t>Review of backpropagation</a:t>
            </a:r>
            <a:endParaRPr lang="en-US" dirty="0"/>
          </a:p>
        </p:txBody>
      </p:sp>
    </p:spTree>
    <p:extLst>
      <p:ext uri="{BB962C8B-B14F-4D97-AF65-F5344CB8AC3E}">
        <p14:creationId xmlns:p14="http://schemas.microsoft.com/office/powerpoint/2010/main" val="2519029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Εικόνα 12"/>
          <p:cNvPicPr>
            <a:picLocks noChangeAspect="1"/>
          </p:cNvPicPr>
          <p:nvPr/>
        </p:nvPicPr>
        <p:blipFill>
          <a:blip r:embed="rId3"/>
          <a:stretch>
            <a:fillRect/>
          </a:stretch>
        </p:blipFill>
        <p:spPr>
          <a:xfrm>
            <a:off x="1320800" y="1041400"/>
            <a:ext cx="5956300" cy="2405993"/>
          </a:xfrm>
          <a:prstGeom prst="rect">
            <a:avLst/>
          </a:prstGeom>
        </p:spPr>
      </p:pic>
      <p:sp>
        <p:nvSpPr>
          <p:cNvPr id="14"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Overfitting</a:t>
            </a:r>
          </a:p>
        </p:txBody>
      </p:sp>
      <p:sp>
        <p:nvSpPr>
          <p:cNvPr id="18" name="TextBox 17"/>
          <p:cNvSpPr txBox="1"/>
          <p:nvPr/>
        </p:nvSpPr>
        <p:spPr>
          <a:xfrm>
            <a:off x="4432300" y="4300255"/>
            <a:ext cx="3594100" cy="1477328"/>
          </a:xfrm>
          <a:prstGeom prst="rect">
            <a:avLst/>
          </a:prstGeom>
          <a:noFill/>
        </p:spPr>
        <p:txBody>
          <a:bodyPr wrap="square" rtlCol="0">
            <a:spAutoFit/>
          </a:bodyPr>
          <a:lstStyle/>
          <a:p>
            <a:pPr algn="just"/>
            <a:r>
              <a:rPr lang="en-US" dirty="0"/>
              <a:t>Learned hypothesis may </a:t>
            </a:r>
            <a:r>
              <a:rPr lang="en-US" b="1" dirty="0">
                <a:solidFill>
                  <a:schemeClr val="accent2"/>
                </a:solidFill>
              </a:rPr>
              <a:t>fit</a:t>
            </a:r>
            <a:r>
              <a:rPr lang="en-US" dirty="0"/>
              <a:t> the training data very well, even outliers (</a:t>
            </a:r>
            <a:r>
              <a:rPr lang="en-US" b="1" dirty="0">
                <a:solidFill>
                  <a:schemeClr val="accent2"/>
                </a:solidFill>
              </a:rPr>
              <a:t>noise</a:t>
            </a:r>
            <a:r>
              <a:rPr lang="en-US" dirty="0"/>
              <a:t>) but fail to </a:t>
            </a:r>
            <a:r>
              <a:rPr lang="en-US" b="1" dirty="0">
                <a:solidFill>
                  <a:schemeClr val="accent2"/>
                </a:solidFill>
              </a:rPr>
              <a:t>generalize</a:t>
            </a:r>
            <a:r>
              <a:rPr lang="en-US" dirty="0"/>
              <a:t> to new examples (test data)</a:t>
            </a:r>
            <a:endParaRPr lang="el-GR" dirty="0"/>
          </a:p>
        </p:txBody>
      </p:sp>
      <p:pic>
        <p:nvPicPr>
          <p:cNvPr id="20" name="Εικόνα 19"/>
          <p:cNvPicPr>
            <a:picLocks noChangeAspect="1"/>
          </p:cNvPicPr>
          <p:nvPr/>
        </p:nvPicPr>
        <p:blipFill>
          <a:blip r:embed="rId4"/>
          <a:stretch>
            <a:fillRect/>
          </a:stretch>
        </p:blipFill>
        <p:spPr>
          <a:xfrm>
            <a:off x="342900" y="3447393"/>
            <a:ext cx="3956050" cy="2906053"/>
          </a:xfrm>
          <a:prstGeom prst="rect">
            <a:avLst/>
          </a:prstGeom>
        </p:spPr>
      </p:pic>
      <p:sp>
        <p:nvSpPr>
          <p:cNvPr id="2" name="Ορθογώνιο 1"/>
          <p:cNvSpPr/>
          <p:nvPr/>
        </p:nvSpPr>
        <p:spPr>
          <a:xfrm>
            <a:off x="4432300" y="3527576"/>
            <a:ext cx="4572000" cy="230832"/>
          </a:xfrm>
          <a:prstGeom prst="rect">
            <a:avLst/>
          </a:prstGeom>
        </p:spPr>
        <p:txBody>
          <a:bodyPr>
            <a:spAutoFit/>
          </a:bodyPr>
          <a:lstStyle/>
          <a:p>
            <a:r>
              <a:rPr lang="en-US" sz="900" i="1" dirty="0"/>
              <a:t>http://</a:t>
            </a:r>
            <a:r>
              <a:rPr lang="en-US" sz="900" i="1" dirty="0" err="1"/>
              <a:t>wiki.bethanycrane.com</a:t>
            </a:r>
            <a:r>
              <a:rPr lang="en-US" sz="900" i="1" dirty="0"/>
              <a:t>/overfitting-of-data</a:t>
            </a:r>
          </a:p>
        </p:txBody>
      </p:sp>
      <p:sp>
        <p:nvSpPr>
          <p:cNvPr id="4" name="Ορθογώνιο 3"/>
          <p:cNvSpPr/>
          <p:nvPr/>
        </p:nvSpPr>
        <p:spPr>
          <a:xfrm>
            <a:off x="342900" y="6433629"/>
            <a:ext cx="4572000" cy="230832"/>
          </a:xfrm>
          <a:prstGeom prst="rect">
            <a:avLst/>
          </a:prstGeom>
        </p:spPr>
        <p:txBody>
          <a:bodyPr>
            <a:spAutoFit/>
          </a:bodyPr>
          <a:lstStyle/>
          <a:p>
            <a:r>
              <a:rPr lang="en-US" sz="900" i="1" dirty="0"/>
              <a:t>https://</a:t>
            </a:r>
            <a:r>
              <a:rPr lang="en-US" sz="900" i="1" dirty="0" err="1"/>
              <a:t>www.neuraldesigner.com</a:t>
            </a:r>
            <a:r>
              <a:rPr lang="en-US" sz="900" i="1" dirty="0"/>
              <a:t>/images/learning/</a:t>
            </a:r>
            <a:r>
              <a:rPr lang="en-US" sz="900" i="1" dirty="0" err="1"/>
              <a:t>selection_error.svg</a:t>
            </a:r>
            <a:endParaRPr lang="el-GR" sz="900" i="1" dirty="0"/>
          </a:p>
        </p:txBody>
      </p:sp>
    </p:spTree>
    <p:extLst>
      <p:ext uri="{BB962C8B-B14F-4D97-AF65-F5344CB8AC3E}">
        <p14:creationId xmlns:p14="http://schemas.microsoft.com/office/powerpoint/2010/main" val="18669041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4300" y="1082346"/>
            <a:ext cx="3821145" cy="2044700"/>
          </a:xfrm>
          <a:prstGeom prst="rect">
            <a:avLst/>
          </a:prstGeom>
        </p:spPr>
      </p:pic>
      <p:sp>
        <p:nvSpPr>
          <p:cNvPr id="10" name="TextBox 9"/>
          <p:cNvSpPr txBox="1"/>
          <p:nvPr/>
        </p:nvSpPr>
        <p:spPr>
          <a:xfrm>
            <a:off x="165769" y="3437565"/>
            <a:ext cx="7098631" cy="1754326"/>
          </a:xfrm>
          <a:prstGeom prst="rect">
            <a:avLst/>
          </a:prstGeom>
          <a:noFill/>
        </p:spPr>
        <p:txBody>
          <a:bodyPr wrap="square" rtlCol="0">
            <a:spAutoFit/>
          </a:bodyPr>
          <a:lstStyle/>
          <a:p>
            <a:r>
              <a:rPr lang="en-US" b="1" dirty="0">
                <a:solidFill>
                  <a:schemeClr val="accent2"/>
                </a:solidFill>
              </a:rPr>
              <a:t>L2 = weight decay</a:t>
            </a:r>
          </a:p>
          <a:p>
            <a:pPr marL="285750" indent="-285750">
              <a:buFont typeface="Arial" charset="0"/>
              <a:buChar char="•"/>
            </a:pPr>
            <a:r>
              <a:rPr lang="en-US" dirty="0"/>
              <a:t>Regularization term that penalizes big weights,               added to the objective</a:t>
            </a:r>
          </a:p>
          <a:p>
            <a:pPr marL="285750" indent="-285750">
              <a:buFont typeface="Arial" charset="0"/>
              <a:buChar char="•"/>
            </a:pPr>
            <a:r>
              <a:rPr lang="en-US" dirty="0"/>
              <a:t>Weight decay value determines how dominant regularization is during gradient computation</a:t>
            </a:r>
          </a:p>
          <a:p>
            <a:pPr marL="285750" indent="-285750">
              <a:buFont typeface="Arial" charset="0"/>
              <a:buChar char="•"/>
            </a:pPr>
            <a:r>
              <a:rPr lang="en-US" dirty="0"/>
              <a:t>Big weight decay coefficient </a:t>
            </a:r>
            <a:r>
              <a:rPr lang="en-US" dirty="0">
                <a:sym typeface="Wingdings"/>
              </a:rPr>
              <a:t> big </a:t>
            </a:r>
            <a:r>
              <a:rPr lang="en-US" dirty="0"/>
              <a:t>penalty for big weights</a:t>
            </a:r>
            <a:endParaRPr lang="en-US" b="1" dirty="0">
              <a:solidFill>
                <a:schemeClr val="accent2"/>
              </a:solidFill>
            </a:endParaRPr>
          </a:p>
        </p:txBody>
      </p:sp>
      <p:sp>
        <p:nvSpPr>
          <p:cNvPr id="11"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Regularization</a:t>
            </a:r>
          </a:p>
        </p:txBody>
      </p:sp>
      <p:sp>
        <p:nvSpPr>
          <p:cNvPr id="9" name="Ορθογώνιο 8"/>
          <p:cNvSpPr/>
          <p:nvPr/>
        </p:nvSpPr>
        <p:spPr>
          <a:xfrm>
            <a:off x="3935445" y="1249197"/>
            <a:ext cx="5046720" cy="1754326"/>
          </a:xfrm>
          <a:prstGeom prst="rect">
            <a:avLst/>
          </a:prstGeom>
        </p:spPr>
        <p:txBody>
          <a:bodyPr wrap="square">
            <a:spAutoFit/>
          </a:bodyPr>
          <a:lstStyle/>
          <a:p>
            <a:r>
              <a:rPr lang="en-US" b="1" dirty="0">
                <a:solidFill>
                  <a:schemeClr val="accent2"/>
                </a:solidFill>
              </a:rPr>
              <a:t>Dropout</a:t>
            </a:r>
          </a:p>
          <a:p>
            <a:pPr marL="285750" indent="-285750">
              <a:buFont typeface="Arial" charset="0"/>
              <a:buChar char="•"/>
            </a:pPr>
            <a:r>
              <a:rPr lang="en-US" dirty="0"/>
              <a:t>Randomly drop units (along with their connections) during training</a:t>
            </a:r>
          </a:p>
          <a:p>
            <a:pPr marL="285750" indent="-285750">
              <a:buFont typeface="Arial" charset="0"/>
              <a:buChar char="•"/>
            </a:pPr>
            <a:r>
              <a:rPr lang="en-US" dirty="0"/>
              <a:t>Each unit retained with fixed probability p, independent of other units </a:t>
            </a:r>
          </a:p>
          <a:p>
            <a:pPr marL="285750" indent="-285750">
              <a:buClr>
                <a:schemeClr val="tx1"/>
              </a:buClr>
              <a:buFont typeface="Arial" charset="0"/>
              <a:buChar char="•"/>
            </a:pPr>
            <a:r>
              <a:rPr lang="en-US" dirty="0">
                <a:solidFill>
                  <a:schemeClr val="accent2"/>
                </a:solidFill>
              </a:rPr>
              <a:t>Hyper-parameter</a:t>
            </a:r>
            <a:r>
              <a:rPr lang="en-US" dirty="0"/>
              <a:t> p to be chosen (tuned)</a:t>
            </a:r>
          </a:p>
        </p:txBody>
      </p:sp>
      <mc:AlternateContent xmlns:mc="http://schemas.openxmlformats.org/markup-compatibility/2006" xmlns:a14="http://schemas.microsoft.com/office/drawing/2010/main">
        <mc:Choice Requires="a14">
          <p:sp>
            <p:nvSpPr>
              <p:cNvPr id="13" name="Ορθογώνιο 12"/>
              <p:cNvSpPr/>
              <p:nvPr/>
            </p:nvSpPr>
            <p:spPr>
              <a:xfrm>
                <a:off x="5284500" y="3932572"/>
                <a:ext cx="3516600" cy="764312"/>
              </a:xfrm>
              <a:prstGeom prst="rect">
                <a:avLst/>
              </a:prstGeom>
            </p:spPr>
            <p:txBody>
              <a:bodyPr wrap="square">
                <a:spAutoFit/>
              </a:bodyPr>
              <a:lstStyle/>
              <a:p>
                <a:pPr/>
                <a14:m>
                  <m:oMathPara xmlns:m="http://schemas.openxmlformats.org/officeDocument/2006/math">
                    <m:oMathParaPr>
                      <m:jc m:val="right"/>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charset="0"/>
                            </a:rPr>
                            <m:t>𝐽</m:t>
                          </m:r>
                        </m:e>
                        <m:sub>
                          <m:r>
                            <a:rPr lang="en-US" b="0" i="1" smtClean="0">
                              <a:solidFill>
                                <a:schemeClr val="tx1"/>
                              </a:solidFill>
                              <a:latin typeface="Cambria Math" charset="0"/>
                            </a:rPr>
                            <m:t>𝑟𝑒𝑔</m:t>
                          </m:r>
                        </m:sub>
                      </m:sSub>
                      <m:d>
                        <m:dPr>
                          <m:ctrlPr>
                            <a:rPr lang="en-US" i="1">
                              <a:solidFill>
                                <a:schemeClr val="tx1"/>
                              </a:solidFill>
                              <a:latin typeface="Cambria Math" panose="02040503050406030204" pitchFamily="18" charset="0"/>
                            </a:rPr>
                          </m:ctrlPr>
                        </m:dPr>
                        <m:e>
                          <m:r>
                            <a:rPr lang="el-GR" b="0" i="1">
                              <a:solidFill>
                                <a:schemeClr val="tx1"/>
                              </a:solidFill>
                              <a:latin typeface="Cambria Math" charset="0"/>
                            </a:rPr>
                            <m:t>𝜃</m:t>
                          </m:r>
                        </m:e>
                      </m:d>
                      <m:r>
                        <a:rPr lang="en-US" b="0" i="1" smtClean="0">
                          <a:solidFill>
                            <a:schemeClr val="tx1"/>
                          </a:solidFill>
                          <a:latin typeface="Cambria Math" charset="0"/>
                        </a:rPr>
                        <m:t>= </m:t>
                      </m:r>
                      <m:r>
                        <a:rPr lang="en-US" b="0" i="1">
                          <a:solidFill>
                            <a:schemeClr val="tx1"/>
                          </a:solidFill>
                          <a:latin typeface="Cambria Math" charset="0"/>
                        </a:rPr>
                        <m:t>𝐽</m:t>
                      </m:r>
                      <m:d>
                        <m:dPr>
                          <m:ctrlPr>
                            <a:rPr lang="en-US" i="1">
                              <a:solidFill>
                                <a:schemeClr val="tx1"/>
                              </a:solidFill>
                              <a:latin typeface="Cambria Math" panose="02040503050406030204" pitchFamily="18" charset="0"/>
                            </a:rPr>
                          </m:ctrlPr>
                        </m:dPr>
                        <m:e>
                          <m:r>
                            <a:rPr lang="el-GR" b="0" i="1">
                              <a:solidFill>
                                <a:schemeClr val="tx1"/>
                              </a:solidFill>
                              <a:latin typeface="Cambria Math" charset="0"/>
                            </a:rPr>
                            <m:t>𝜃</m:t>
                          </m:r>
                        </m:e>
                      </m:d>
                      <m:r>
                        <a:rPr lang="en-US" b="0" i="1" smtClean="0">
                          <a:solidFill>
                            <a:schemeClr val="tx1"/>
                          </a:solidFill>
                          <a:latin typeface="Cambria Math" charset="0"/>
                        </a:rPr>
                        <m:t>+</m:t>
                      </m:r>
                      <m:r>
                        <a:rPr lang="el-GR" b="0" i="1" smtClean="0">
                          <a:solidFill>
                            <a:schemeClr val="tx1"/>
                          </a:solidFill>
                          <a:latin typeface="Cambria Math" charset="0"/>
                        </a:rPr>
                        <m:t>𝜆</m:t>
                      </m:r>
                      <m:nary>
                        <m:naryPr>
                          <m:chr m:val="∑"/>
                          <m:supHide m:val="on"/>
                          <m:ctrlPr>
                            <a:rPr lang="el-GR" i="1" smtClean="0">
                              <a:solidFill>
                                <a:schemeClr val="tx1"/>
                              </a:solidFill>
                              <a:latin typeface="Cambria Math" panose="02040503050406030204" pitchFamily="18" charset="0"/>
                            </a:rPr>
                          </m:ctrlPr>
                        </m:naryPr>
                        <m:sub>
                          <m:r>
                            <m:rPr>
                              <m:brk m:alnAt="7"/>
                            </m:rPr>
                            <a:rPr lang="en-US" b="0" i="1" smtClean="0">
                              <a:solidFill>
                                <a:schemeClr val="tx1"/>
                              </a:solidFill>
                              <a:latin typeface="Cambria Math" charset="0"/>
                            </a:rPr>
                            <m:t>𝑘</m:t>
                          </m:r>
                        </m:sub>
                        <m:sup/>
                        <m:e>
                          <m:sSubSup>
                            <m:sSubSupPr>
                              <m:ctrlPr>
                                <a:rPr lang="en-US" i="1" smtClean="0">
                                  <a:solidFill>
                                    <a:schemeClr val="tx1"/>
                                  </a:solidFill>
                                  <a:latin typeface="Cambria Math" panose="02040503050406030204" pitchFamily="18" charset="0"/>
                                </a:rPr>
                              </m:ctrlPr>
                            </m:sSubSupPr>
                            <m:e>
                              <m:r>
                                <a:rPr lang="el-GR" b="0" i="1" smtClean="0">
                                  <a:solidFill>
                                    <a:schemeClr val="tx1"/>
                                  </a:solidFill>
                                  <a:latin typeface="Cambria Math" charset="0"/>
                                </a:rPr>
                                <m:t>𝜃</m:t>
                              </m:r>
                            </m:e>
                            <m:sub>
                              <m:r>
                                <a:rPr lang="en-US" b="0" i="1" smtClean="0">
                                  <a:solidFill>
                                    <a:schemeClr val="tx1"/>
                                  </a:solidFill>
                                  <a:latin typeface="Cambria Math" charset="0"/>
                                </a:rPr>
                                <m:t>𝑘</m:t>
                              </m:r>
                            </m:sub>
                            <m:sup>
                              <m:r>
                                <a:rPr lang="en-US" b="0" i="1" smtClean="0">
                                  <a:solidFill>
                                    <a:schemeClr val="tx1"/>
                                  </a:solidFill>
                                  <a:latin typeface="Cambria Math" charset="0"/>
                                </a:rPr>
                                <m:t>2</m:t>
                              </m:r>
                            </m:sup>
                          </m:sSubSup>
                        </m:e>
                      </m:nary>
                    </m:oMath>
                  </m:oMathPara>
                </a14:m>
                <a:endParaRPr lang="en-US" dirty="0">
                  <a:solidFill>
                    <a:schemeClr val="tx1"/>
                  </a:solidFill>
                </a:endParaRPr>
              </a:p>
            </p:txBody>
          </p:sp>
        </mc:Choice>
        <mc:Fallback xmlns="">
          <p:sp>
            <p:nvSpPr>
              <p:cNvPr id="13" name="Ορθογώνιο 12"/>
              <p:cNvSpPr>
                <a:spLocks noRot="1" noChangeAspect="1" noMove="1" noResize="1" noEditPoints="1" noAdjustHandles="1" noChangeArrowheads="1" noChangeShapeType="1" noTextEdit="1"/>
              </p:cNvSpPr>
              <p:nvPr/>
            </p:nvSpPr>
            <p:spPr>
              <a:xfrm>
                <a:off x="5284500" y="3932572"/>
                <a:ext cx="3516600" cy="764312"/>
              </a:xfrm>
              <a:prstGeom prst="rect">
                <a:avLst/>
              </a:prstGeom>
              <a:blipFill rotWithShape="0">
                <a:blip r:embed="rId4"/>
                <a:stretch>
                  <a:fillRect/>
                </a:stretch>
              </a:blipFill>
            </p:spPr>
            <p:txBody>
              <a:bodyPr/>
              <a:lstStyle/>
              <a:p>
                <a:r>
                  <a:rPr lang="el-GR">
                    <a:noFill/>
                  </a:rPr>
                  <a:t> </a:t>
                </a:r>
              </a:p>
            </p:txBody>
          </p:sp>
        </mc:Fallback>
      </mc:AlternateContent>
      <p:sp>
        <p:nvSpPr>
          <p:cNvPr id="14" name="TextBox 13"/>
          <p:cNvSpPr txBox="1"/>
          <p:nvPr/>
        </p:nvSpPr>
        <p:spPr>
          <a:xfrm>
            <a:off x="165769" y="5454920"/>
            <a:ext cx="8965916" cy="1477328"/>
          </a:xfrm>
          <a:prstGeom prst="rect">
            <a:avLst/>
          </a:prstGeom>
          <a:noFill/>
        </p:spPr>
        <p:txBody>
          <a:bodyPr wrap="none" rtlCol="0">
            <a:spAutoFit/>
          </a:bodyPr>
          <a:lstStyle/>
          <a:p>
            <a:r>
              <a:rPr lang="en-US" b="1" dirty="0">
                <a:solidFill>
                  <a:schemeClr val="accent2"/>
                </a:solidFill>
              </a:rPr>
              <a:t>Early-stopping</a:t>
            </a:r>
          </a:p>
          <a:p>
            <a:pPr marL="285750" indent="-285750">
              <a:buFont typeface="Arial" charset="0"/>
              <a:buChar char="•"/>
            </a:pPr>
            <a:r>
              <a:rPr lang="en-US" dirty="0"/>
              <a:t>Use validation error to decide when to stop training</a:t>
            </a:r>
          </a:p>
          <a:p>
            <a:pPr marL="285750" indent="-285750">
              <a:buFont typeface="Arial" charset="0"/>
              <a:buChar char="•"/>
            </a:pPr>
            <a:r>
              <a:rPr lang="en-US" dirty="0"/>
              <a:t>Stop when monitored quantity has not improved after n subsequent epochs</a:t>
            </a:r>
          </a:p>
          <a:p>
            <a:pPr marL="285750" indent="-285750">
              <a:buFont typeface="Arial" charset="0"/>
              <a:buChar char="•"/>
            </a:pPr>
            <a:r>
              <a:rPr lang="en-US" dirty="0"/>
              <a:t>n is called patience </a:t>
            </a:r>
          </a:p>
          <a:p>
            <a:endParaRPr lang="el-GR" dirty="0"/>
          </a:p>
        </p:txBody>
      </p:sp>
    </p:spTree>
    <p:extLst>
      <p:ext uri="{BB962C8B-B14F-4D97-AF65-F5344CB8AC3E}">
        <p14:creationId xmlns:p14="http://schemas.microsoft.com/office/powerpoint/2010/main" val="1691692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onvolution_schematic.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0861" y="3395717"/>
            <a:ext cx="2450893" cy="1792444"/>
          </a:xfrm>
          <a:prstGeom prst="rect">
            <a:avLst/>
          </a:prstGeom>
        </p:spPr>
      </p:pic>
      <p:sp>
        <p:nvSpPr>
          <p:cNvPr id="9" name="Rectangle 8"/>
          <p:cNvSpPr/>
          <p:nvPr/>
        </p:nvSpPr>
        <p:spPr>
          <a:xfrm>
            <a:off x="762000" y="5366070"/>
            <a:ext cx="7830720" cy="230832"/>
          </a:xfrm>
          <a:prstGeom prst="rect">
            <a:avLst/>
          </a:prstGeom>
        </p:spPr>
        <p:txBody>
          <a:bodyPr wrap="square">
            <a:spAutoFit/>
          </a:bodyPr>
          <a:lstStyle/>
          <a:p>
            <a:pPr algn="ctr"/>
            <a:r>
              <a:rPr lang="en-US" sz="900" i="1" dirty="0"/>
              <a:t>http://</a:t>
            </a:r>
            <a:r>
              <a:rPr lang="en-US" sz="900" i="1" dirty="0" err="1"/>
              <a:t>deeplearning.stanford.edu</a:t>
            </a:r>
            <a:r>
              <a:rPr lang="en-US" sz="900" i="1" dirty="0"/>
              <a:t>/wiki/</a:t>
            </a:r>
            <a:r>
              <a:rPr lang="en-US" sz="900" i="1" dirty="0" err="1"/>
              <a:t>index.php</a:t>
            </a:r>
            <a:r>
              <a:rPr lang="en-US" sz="900" i="1" dirty="0"/>
              <a:t>/</a:t>
            </a:r>
            <a:r>
              <a:rPr lang="en-US" sz="900" i="1" dirty="0" err="1"/>
              <a:t>Feature_extraction_using_convolution</a:t>
            </a:r>
            <a:endParaRPr lang="en-US" sz="900" i="1" dirty="0"/>
          </a:p>
        </p:txBody>
      </p:sp>
      <p:sp>
        <p:nvSpPr>
          <p:cNvPr id="11"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Convolutional Neural Networks (CNNs)</a:t>
            </a:r>
          </a:p>
        </p:txBody>
      </p:sp>
      <p:sp>
        <p:nvSpPr>
          <p:cNvPr id="12" name="TextBox 11"/>
          <p:cNvSpPr txBox="1"/>
          <p:nvPr/>
        </p:nvSpPr>
        <p:spPr>
          <a:xfrm>
            <a:off x="137522" y="1771408"/>
            <a:ext cx="8892178" cy="1477328"/>
          </a:xfrm>
          <a:prstGeom prst="rect">
            <a:avLst/>
          </a:prstGeom>
          <a:noFill/>
        </p:spPr>
        <p:txBody>
          <a:bodyPr wrap="none" rtlCol="0">
            <a:spAutoFit/>
          </a:bodyPr>
          <a:lstStyle/>
          <a:p>
            <a:r>
              <a:rPr lang="en-US" dirty="0"/>
              <a:t>Main CNN idea for text:</a:t>
            </a:r>
          </a:p>
          <a:p>
            <a:r>
              <a:rPr lang="en-US" b="1" dirty="0">
                <a:solidFill>
                  <a:schemeClr val="accent2"/>
                </a:solidFill>
              </a:rPr>
              <a:t>Compute vectors for n-grams</a:t>
            </a:r>
            <a:r>
              <a:rPr lang="en-US" dirty="0"/>
              <a:t> and group them afterwards</a:t>
            </a:r>
          </a:p>
          <a:p>
            <a:endParaRPr lang="en-US" dirty="0"/>
          </a:p>
          <a:p>
            <a:r>
              <a:rPr lang="en-US" dirty="0"/>
              <a:t>Example: “this takes too long” compute vectors for: </a:t>
            </a:r>
          </a:p>
          <a:p>
            <a:r>
              <a:rPr lang="en-US" dirty="0"/>
              <a:t>This takes, takes too, too long, this takes too, takes too long, this takes too long</a:t>
            </a:r>
          </a:p>
        </p:txBody>
      </p:sp>
      <p:pic>
        <p:nvPicPr>
          <p:cNvPr id="13" name="Εικόνα 12"/>
          <p:cNvPicPr>
            <a:picLocks noChangeAspect="1"/>
          </p:cNvPicPr>
          <p:nvPr/>
        </p:nvPicPr>
        <p:blipFill>
          <a:blip r:embed="rId4"/>
          <a:stretch>
            <a:fillRect/>
          </a:stretch>
        </p:blipFill>
        <p:spPr>
          <a:xfrm>
            <a:off x="1248002" y="3531496"/>
            <a:ext cx="1447800" cy="1371600"/>
          </a:xfrm>
          <a:prstGeom prst="rect">
            <a:avLst/>
          </a:prstGeom>
        </p:spPr>
      </p:pic>
      <p:pic>
        <p:nvPicPr>
          <p:cNvPr id="14" name="Εικόνα 13"/>
          <p:cNvPicPr>
            <a:picLocks noChangeAspect="1"/>
          </p:cNvPicPr>
          <p:nvPr/>
        </p:nvPicPr>
        <p:blipFill>
          <a:blip r:embed="rId5"/>
          <a:stretch>
            <a:fillRect/>
          </a:stretch>
        </p:blipFill>
        <p:spPr>
          <a:xfrm>
            <a:off x="3185922" y="3817246"/>
            <a:ext cx="889000" cy="800100"/>
          </a:xfrm>
          <a:prstGeom prst="rect">
            <a:avLst/>
          </a:prstGeom>
        </p:spPr>
      </p:pic>
      <p:sp>
        <p:nvSpPr>
          <p:cNvPr id="15" name="TextBox 14"/>
          <p:cNvSpPr txBox="1"/>
          <p:nvPr/>
        </p:nvSpPr>
        <p:spPr>
          <a:xfrm>
            <a:off x="1248539" y="4864996"/>
            <a:ext cx="1497526" cy="369332"/>
          </a:xfrm>
          <a:prstGeom prst="rect">
            <a:avLst/>
          </a:prstGeom>
          <a:noFill/>
        </p:spPr>
        <p:txBody>
          <a:bodyPr wrap="none" rtlCol="0">
            <a:spAutoFit/>
          </a:bodyPr>
          <a:lstStyle/>
          <a:p>
            <a:r>
              <a:rPr lang="en-US"/>
              <a:t>Input matrix</a:t>
            </a:r>
            <a:endParaRPr lang="el-GR" dirty="0"/>
          </a:p>
        </p:txBody>
      </p:sp>
      <p:sp>
        <p:nvSpPr>
          <p:cNvPr id="16" name="TextBox 15"/>
          <p:cNvSpPr txBox="1"/>
          <p:nvPr/>
        </p:nvSpPr>
        <p:spPr>
          <a:xfrm>
            <a:off x="2722962" y="4541830"/>
            <a:ext cx="1814920" cy="646331"/>
          </a:xfrm>
          <a:prstGeom prst="rect">
            <a:avLst/>
          </a:prstGeom>
          <a:noFill/>
        </p:spPr>
        <p:txBody>
          <a:bodyPr wrap="none" rtlCol="0">
            <a:spAutoFit/>
          </a:bodyPr>
          <a:lstStyle/>
          <a:p>
            <a:pPr algn="ctr"/>
            <a:r>
              <a:rPr lang="en-US" dirty="0"/>
              <a:t>Convolutional </a:t>
            </a:r>
          </a:p>
          <a:p>
            <a:pPr algn="ctr"/>
            <a:r>
              <a:rPr lang="en-US" dirty="0"/>
              <a:t>3x3 filter</a:t>
            </a:r>
            <a:endParaRPr lang="el-GR" dirty="0"/>
          </a:p>
        </p:txBody>
      </p:sp>
      <p:sp>
        <p:nvSpPr>
          <p:cNvPr id="17" name="Δεξιό βέλος 16"/>
          <p:cNvSpPr/>
          <p:nvPr/>
        </p:nvSpPr>
        <p:spPr>
          <a:xfrm>
            <a:off x="4660900" y="3918446"/>
            <a:ext cx="742880" cy="484632"/>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l-GR"/>
          </a:p>
        </p:txBody>
      </p:sp>
    </p:spTree>
    <p:extLst>
      <p:ext uri="{BB962C8B-B14F-4D97-AF65-F5344CB8AC3E}">
        <p14:creationId xmlns:p14="http://schemas.microsoft.com/office/powerpoint/2010/main" val="3294975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Convolutional Neural Networks (CNNs)</a:t>
            </a:r>
          </a:p>
        </p:txBody>
      </p:sp>
      <p:sp>
        <p:nvSpPr>
          <p:cNvPr id="12" name="TextBox 11"/>
          <p:cNvSpPr txBox="1"/>
          <p:nvPr/>
        </p:nvSpPr>
        <p:spPr>
          <a:xfrm>
            <a:off x="137522" y="1771408"/>
            <a:ext cx="6590266" cy="646331"/>
          </a:xfrm>
          <a:prstGeom prst="rect">
            <a:avLst/>
          </a:prstGeom>
          <a:noFill/>
        </p:spPr>
        <p:txBody>
          <a:bodyPr wrap="none" rtlCol="0">
            <a:spAutoFit/>
          </a:bodyPr>
          <a:lstStyle/>
          <a:p>
            <a:r>
              <a:rPr lang="en-US" dirty="0"/>
              <a:t>Main CNN idea for text:</a:t>
            </a:r>
          </a:p>
          <a:p>
            <a:r>
              <a:rPr lang="en-US" dirty="0"/>
              <a:t>Compute vectors for n-grams and </a:t>
            </a:r>
            <a:r>
              <a:rPr lang="en-US" b="1" dirty="0">
                <a:solidFill>
                  <a:schemeClr val="accent2"/>
                </a:solidFill>
              </a:rPr>
              <a:t>group them afterwards</a:t>
            </a:r>
          </a:p>
        </p:txBody>
      </p:sp>
      <p:pic>
        <p:nvPicPr>
          <p:cNvPr id="9" name="Εικόνα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6275" y="2716503"/>
            <a:ext cx="5442607" cy="3035300"/>
          </a:xfrm>
          <a:prstGeom prst="rect">
            <a:avLst/>
          </a:prstGeom>
        </p:spPr>
      </p:pic>
      <p:sp>
        <p:nvSpPr>
          <p:cNvPr id="2" name="Ορθογώνιο 1"/>
          <p:cNvSpPr/>
          <p:nvPr/>
        </p:nvSpPr>
        <p:spPr>
          <a:xfrm>
            <a:off x="2410389" y="6121136"/>
            <a:ext cx="4572000" cy="230832"/>
          </a:xfrm>
          <a:prstGeom prst="rect">
            <a:avLst/>
          </a:prstGeom>
        </p:spPr>
        <p:txBody>
          <a:bodyPr>
            <a:spAutoFit/>
          </a:bodyPr>
          <a:lstStyle/>
          <a:p>
            <a:pPr algn="ctr"/>
            <a:r>
              <a:rPr lang="en-US" sz="900" i="1" dirty="0">
                <a:latin typeface="Arial" charset="0"/>
                <a:ea typeface="Arial" charset="0"/>
                <a:cs typeface="Arial" charset="0"/>
              </a:rPr>
              <a:t>https://</a:t>
            </a:r>
            <a:r>
              <a:rPr lang="en-US" sz="900" i="1" dirty="0" err="1">
                <a:latin typeface="Arial" charset="0"/>
                <a:ea typeface="Arial" charset="0"/>
                <a:cs typeface="Arial" charset="0"/>
              </a:rPr>
              <a:t>shafeentejani.github.io</a:t>
            </a:r>
            <a:r>
              <a:rPr lang="en-US" sz="900" i="1" dirty="0">
                <a:latin typeface="Arial" charset="0"/>
                <a:ea typeface="Arial" charset="0"/>
                <a:cs typeface="Arial" charset="0"/>
              </a:rPr>
              <a:t>/assets/images/</a:t>
            </a:r>
            <a:r>
              <a:rPr lang="en-US" sz="900" i="1" dirty="0" err="1">
                <a:latin typeface="Arial" charset="0"/>
                <a:ea typeface="Arial" charset="0"/>
                <a:cs typeface="Arial" charset="0"/>
              </a:rPr>
              <a:t>pooling.gif</a:t>
            </a:r>
            <a:endParaRPr lang="en-US" sz="900" i="1" dirty="0">
              <a:latin typeface="Arial" charset="0"/>
              <a:ea typeface="Arial" charset="0"/>
              <a:cs typeface="Arial" charset="0"/>
            </a:endParaRPr>
          </a:p>
        </p:txBody>
      </p:sp>
      <p:sp>
        <p:nvSpPr>
          <p:cNvPr id="4" name="TextBox 3"/>
          <p:cNvSpPr txBox="1"/>
          <p:nvPr/>
        </p:nvSpPr>
        <p:spPr>
          <a:xfrm>
            <a:off x="4212896" y="3566057"/>
            <a:ext cx="1199367" cy="738664"/>
          </a:xfrm>
          <a:prstGeom prst="rect">
            <a:avLst/>
          </a:prstGeom>
          <a:noFill/>
        </p:spPr>
        <p:txBody>
          <a:bodyPr wrap="none" rtlCol="0">
            <a:spAutoFit/>
          </a:bodyPr>
          <a:lstStyle/>
          <a:p>
            <a:r>
              <a:rPr lang="en-US" sz="1400" dirty="0"/>
              <a:t>max pool</a:t>
            </a:r>
          </a:p>
          <a:p>
            <a:r>
              <a:rPr lang="en-US" sz="1400" dirty="0"/>
              <a:t>2x2 filters </a:t>
            </a:r>
          </a:p>
          <a:p>
            <a:r>
              <a:rPr lang="en-US" sz="1400" dirty="0"/>
              <a:t>and stride 2</a:t>
            </a:r>
            <a:endParaRPr lang="el-GR" sz="1400" dirty="0"/>
          </a:p>
        </p:txBody>
      </p:sp>
      <p:cxnSp>
        <p:nvCxnSpPr>
          <p:cNvPr id="16" name="Ευθύγραμμο βέλος σύνδεσης 15"/>
          <p:cNvCxnSpPr/>
          <p:nvPr/>
        </p:nvCxnSpPr>
        <p:spPr>
          <a:xfrm>
            <a:off x="4248385" y="4348906"/>
            <a:ext cx="1199367" cy="1270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65181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280" y="318082"/>
            <a:ext cx="8041440" cy="858837"/>
          </a:xfrm>
        </p:spPr>
        <p:txBody>
          <a:bodyPr/>
          <a:lstStyle/>
          <a:p>
            <a:r>
              <a:rPr lang="en-US" dirty="0"/>
              <a:t>Outline</a:t>
            </a:r>
          </a:p>
        </p:txBody>
      </p:sp>
      <p:sp>
        <p:nvSpPr>
          <p:cNvPr id="5" name="Rectangle 4"/>
          <p:cNvSpPr/>
          <p:nvPr/>
        </p:nvSpPr>
        <p:spPr>
          <a:xfrm>
            <a:off x="551280" y="1843950"/>
            <a:ext cx="8229600" cy="3170099"/>
          </a:xfrm>
          <a:prstGeom prst="rect">
            <a:avLst/>
          </a:prstGeom>
        </p:spPr>
        <p:txBody>
          <a:bodyPr wrap="square">
            <a:spAutoFit/>
          </a:bodyPr>
          <a:lstStyle/>
          <a:p>
            <a:pPr marL="342900" indent="-342900">
              <a:buFont typeface="Wingdings" charset="2"/>
              <a:buChar char="q"/>
            </a:pPr>
            <a:r>
              <a:rPr lang="en-US" sz="2000" dirty="0"/>
              <a:t>Machine Learning basics</a:t>
            </a:r>
          </a:p>
          <a:p>
            <a:pPr marL="342900" indent="-342900">
              <a:buFont typeface="Wingdings" charset="2"/>
              <a:buChar char="q"/>
            </a:pPr>
            <a:r>
              <a:rPr lang="en-US" sz="2000" dirty="0"/>
              <a:t>Introduction to Deep Learning</a:t>
            </a:r>
          </a:p>
          <a:p>
            <a:pPr marL="800100" lvl="1" indent="-342900">
              <a:buFont typeface="Wingdings" charset="2"/>
              <a:buChar char="§"/>
            </a:pPr>
            <a:r>
              <a:rPr lang="en-US" sz="2000" dirty="0"/>
              <a:t>What is Deep Learning</a:t>
            </a:r>
          </a:p>
          <a:p>
            <a:pPr marL="800100" lvl="1" indent="-342900">
              <a:buFont typeface="Wingdings" charset="2"/>
              <a:buChar char="§"/>
            </a:pPr>
            <a:r>
              <a:rPr lang="en-US" sz="2000" dirty="0"/>
              <a:t>Why is it useful</a:t>
            </a:r>
          </a:p>
          <a:p>
            <a:pPr marL="342900" indent="-342900">
              <a:buFont typeface="Wingdings" charset="2"/>
              <a:buChar char="q"/>
            </a:pPr>
            <a:r>
              <a:rPr lang="en-US" sz="2000" dirty="0"/>
              <a:t>Main components/hyper-parameters: </a:t>
            </a:r>
          </a:p>
          <a:p>
            <a:pPr marL="800100" lvl="1" indent="-342900">
              <a:buFont typeface="Wingdings" charset="2"/>
              <a:buChar char="§"/>
            </a:pPr>
            <a:r>
              <a:rPr lang="en-US" sz="2000" dirty="0"/>
              <a:t>Activation functions</a:t>
            </a:r>
          </a:p>
          <a:p>
            <a:pPr marL="800100" lvl="1" indent="-342900">
              <a:buFont typeface="Wingdings" charset="2"/>
              <a:buChar char="§"/>
            </a:pPr>
            <a:r>
              <a:rPr lang="en-US" sz="2000" dirty="0"/>
              <a:t>Optimizers, cost functions and training</a:t>
            </a:r>
          </a:p>
          <a:p>
            <a:pPr marL="800100" lvl="1" indent="-342900">
              <a:buFont typeface="Wingdings" charset="2"/>
              <a:buChar char="§"/>
            </a:pPr>
            <a:r>
              <a:rPr lang="en-US" sz="2000" dirty="0"/>
              <a:t>Regularization methods </a:t>
            </a:r>
          </a:p>
          <a:p>
            <a:pPr marL="800100" lvl="1" indent="-342900">
              <a:buFont typeface="Wingdings" charset="2"/>
              <a:buChar char="§"/>
            </a:pPr>
            <a:r>
              <a:rPr lang="en-US" sz="2000" dirty="0"/>
              <a:t>Classification vs. regression tasks</a:t>
            </a:r>
          </a:p>
          <a:p>
            <a:pPr marL="342900" indent="-342900">
              <a:buFont typeface="Wingdings" charset="2"/>
              <a:buChar char="q"/>
            </a:pPr>
            <a:r>
              <a:rPr lang="en-US" sz="2000" dirty="0"/>
              <a:t>DNN basic architecture of CNN </a:t>
            </a:r>
          </a:p>
        </p:txBody>
      </p:sp>
      <p:sp>
        <p:nvSpPr>
          <p:cNvPr id="3" name="Ορθογώνιο 2"/>
          <p:cNvSpPr/>
          <p:nvPr/>
        </p:nvSpPr>
        <p:spPr>
          <a:xfrm>
            <a:off x="793750" y="6068784"/>
            <a:ext cx="7556500" cy="369332"/>
          </a:xfrm>
          <a:prstGeom prst="rect">
            <a:avLst/>
          </a:prstGeom>
        </p:spPr>
        <p:txBody>
          <a:bodyPr wrap="square">
            <a:spAutoFit/>
          </a:bodyPr>
          <a:lstStyle/>
          <a:p>
            <a:r>
              <a:rPr lang="en-US" dirty="0"/>
              <a:t>Most material from </a:t>
            </a:r>
            <a:r>
              <a:rPr lang="en-US" dirty="0">
                <a:hlinkClick r:id="rId2"/>
              </a:rPr>
              <a:t>CS224 NLP with DL course at Stanford</a:t>
            </a:r>
            <a:endParaRPr lang="el-GR" dirty="0"/>
          </a:p>
        </p:txBody>
      </p:sp>
      <p:grpSp>
        <p:nvGrpSpPr>
          <p:cNvPr id="9" name="Ομάδα 8"/>
          <p:cNvGrpSpPr/>
          <p:nvPr/>
        </p:nvGrpSpPr>
        <p:grpSpPr>
          <a:xfrm>
            <a:off x="6753885" y="2833685"/>
            <a:ext cx="2149522" cy="1862048"/>
            <a:chOff x="6603760" y="3570664"/>
            <a:chExt cx="2149522" cy="1862048"/>
          </a:xfrm>
        </p:grpSpPr>
        <p:sp>
          <p:nvSpPr>
            <p:cNvPr id="10" name="TextBox 9"/>
            <p:cNvSpPr txBox="1"/>
            <p:nvPr/>
          </p:nvSpPr>
          <p:spPr>
            <a:xfrm>
              <a:off x="7094579" y="4300568"/>
              <a:ext cx="184731" cy="369332"/>
            </a:xfrm>
            <a:prstGeom prst="rect">
              <a:avLst/>
            </a:prstGeom>
            <a:noFill/>
          </p:spPr>
          <p:txBody>
            <a:bodyPr wrap="none" rtlCol="0">
              <a:spAutoFit/>
            </a:bodyPr>
            <a:lstStyle/>
            <a:p>
              <a:pPr algn="ctr"/>
              <a:endParaRPr lang="en-US" dirty="0"/>
            </a:p>
          </p:txBody>
        </p:sp>
        <p:sp>
          <p:nvSpPr>
            <p:cNvPr id="11" name="TextBox 10"/>
            <p:cNvSpPr txBox="1"/>
            <p:nvPr/>
          </p:nvSpPr>
          <p:spPr>
            <a:xfrm>
              <a:off x="6603760" y="3570664"/>
              <a:ext cx="2149522" cy="1862048"/>
            </a:xfrm>
            <a:prstGeom prst="rect">
              <a:avLst/>
            </a:prstGeom>
            <a:noFill/>
          </p:spPr>
          <p:txBody>
            <a:bodyPr wrap="square" rtlCol="0">
              <a:spAutoFit/>
            </a:bodyPr>
            <a:lstStyle/>
            <a:p>
              <a:endParaRPr lang="el-GR" sz="11500" dirty="0">
                <a:solidFill>
                  <a:srgbClr val="FF0000"/>
                </a:solidFill>
              </a:endParaRPr>
            </a:p>
          </p:txBody>
        </p:sp>
      </p:grpSp>
    </p:spTree>
    <p:extLst>
      <p:ext uri="{BB962C8B-B14F-4D97-AF65-F5344CB8AC3E}">
        <p14:creationId xmlns:p14="http://schemas.microsoft.com/office/powerpoint/2010/main" val="32424571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CNN with multiple filters</a:t>
            </a:r>
          </a:p>
        </p:txBody>
      </p:sp>
      <p:pic>
        <p:nvPicPr>
          <p:cNvPr id="7" name="Εικόνα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120" y="1752601"/>
            <a:ext cx="8229600" cy="3320866"/>
          </a:xfrm>
          <a:prstGeom prst="rect">
            <a:avLst/>
          </a:prstGeom>
        </p:spPr>
      </p:pic>
      <p:sp>
        <p:nvSpPr>
          <p:cNvPr id="8" name="Ορθογώνιο 7"/>
          <p:cNvSpPr/>
          <p:nvPr/>
        </p:nvSpPr>
        <p:spPr>
          <a:xfrm>
            <a:off x="1689100" y="4934967"/>
            <a:ext cx="6306720" cy="276999"/>
          </a:xfrm>
          <a:prstGeom prst="rect">
            <a:avLst/>
          </a:prstGeom>
        </p:spPr>
        <p:txBody>
          <a:bodyPr wrap="square">
            <a:spAutoFit/>
          </a:bodyPr>
          <a:lstStyle/>
          <a:p>
            <a:r>
              <a:rPr lang="en-US" sz="1200" i="1" dirty="0">
                <a:latin typeface="Arial" charset="0"/>
                <a:ea typeface="Arial" charset="0"/>
                <a:cs typeface="Arial" charset="0"/>
              </a:rPr>
              <a:t>Kim, Y. “Convolutional Neural Networks for Sentence Classification”, EMNLP (2014)</a:t>
            </a:r>
            <a:endParaRPr lang="el-GR" i="1" dirty="0"/>
          </a:p>
        </p:txBody>
      </p:sp>
      <p:sp>
        <p:nvSpPr>
          <p:cNvPr id="9" name="Ορθογώνιο 8"/>
          <p:cNvSpPr/>
          <p:nvPr/>
        </p:nvSpPr>
        <p:spPr>
          <a:xfrm>
            <a:off x="2699084" y="5678263"/>
            <a:ext cx="4286751" cy="369332"/>
          </a:xfrm>
          <a:prstGeom prst="rect">
            <a:avLst/>
          </a:prstGeom>
        </p:spPr>
        <p:txBody>
          <a:bodyPr wrap="none">
            <a:spAutoFit/>
          </a:bodyPr>
          <a:lstStyle/>
          <a:p>
            <a:pPr>
              <a:defRPr/>
            </a:pPr>
            <a:r>
              <a:rPr lang="en-US" dirty="0"/>
              <a:t>sliding over 3, 4 or 5 words at a time </a:t>
            </a:r>
          </a:p>
        </p:txBody>
      </p:sp>
    </p:spTree>
    <p:extLst>
      <p:ext uri="{BB962C8B-B14F-4D97-AF65-F5344CB8AC3E}">
        <p14:creationId xmlns:p14="http://schemas.microsoft.com/office/powerpoint/2010/main" val="3905936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063B0-B7FF-436B-8A5B-6256C21CF43D}"/>
              </a:ext>
            </a:extLst>
          </p:cNvPr>
          <p:cNvSpPr>
            <a:spLocks noGrp="1"/>
          </p:cNvSpPr>
          <p:nvPr>
            <p:ph type="title"/>
          </p:nvPr>
        </p:nvSpPr>
        <p:spPr/>
        <p:txBody>
          <a:bodyPr/>
          <a:lstStyle/>
          <a:p>
            <a:endParaRPr lang="en-IN"/>
          </a:p>
        </p:txBody>
      </p:sp>
      <p:pic>
        <p:nvPicPr>
          <p:cNvPr id="6" name="Picture Placeholder 5">
            <a:extLst>
              <a:ext uri="{FF2B5EF4-FFF2-40B4-BE49-F238E27FC236}">
                <a16:creationId xmlns:a16="http://schemas.microsoft.com/office/drawing/2014/main" id="{C0EFE536-ADC3-4457-AE35-2FE32BE81714}"/>
              </a:ext>
            </a:extLst>
          </p:cNvPr>
          <p:cNvPicPr>
            <a:picLocks noGrp="1" noChangeAspect="1"/>
          </p:cNvPicPr>
          <p:nvPr>
            <p:ph type="pic" idx="1"/>
          </p:nvPr>
        </p:nvPicPr>
        <p:blipFill rotWithShape="1">
          <a:blip r:embed="rId2"/>
          <a:srcRect l="-4192" t="20452" r="-2" b="74"/>
          <a:stretch/>
        </p:blipFill>
        <p:spPr>
          <a:xfrm rot="-60000">
            <a:off x="499691" y="278264"/>
            <a:ext cx="8094297" cy="6247190"/>
          </a:xfrm>
        </p:spPr>
      </p:pic>
      <p:sp>
        <p:nvSpPr>
          <p:cNvPr id="4" name="Text Placeholder 3">
            <a:extLst>
              <a:ext uri="{FF2B5EF4-FFF2-40B4-BE49-F238E27FC236}">
                <a16:creationId xmlns:a16="http://schemas.microsoft.com/office/drawing/2014/main" id="{5EEDF81A-7F7E-48A7-9346-50F9FF98EEF2}"/>
              </a:ext>
            </a:extLst>
          </p:cNvPr>
          <p:cNvSpPr>
            <a:spLocks noGrp="1"/>
          </p:cNvSpPr>
          <p:nvPr>
            <p:ph type="body" sz="half" idx="2"/>
          </p:nvPr>
        </p:nvSpPr>
        <p:spPr/>
        <p:txBody>
          <a:bodyPr/>
          <a:lstStyle/>
          <a:p>
            <a:endParaRPr lang="en-IN"/>
          </a:p>
        </p:txBody>
      </p:sp>
    </p:spTree>
    <p:extLst>
      <p:ext uri="{BB962C8B-B14F-4D97-AF65-F5344CB8AC3E}">
        <p14:creationId xmlns:p14="http://schemas.microsoft.com/office/powerpoint/2010/main" val="24347033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EAD7D-D645-4D4D-BE3E-A541E788B31E}"/>
              </a:ext>
            </a:extLst>
          </p:cNvPr>
          <p:cNvSpPr>
            <a:spLocks noGrp="1"/>
          </p:cNvSpPr>
          <p:nvPr>
            <p:ph type="title"/>
          </p:nvPr>
        </p:nvSpPr>
        <p:spPr/>
        <p:txBody>
          <a:bodyPr/>
          <a:lstStyle/>
          <a:p>
            <a:endParaRPr lang="en-IN"/>
          </a:p>
        </p:txBody>
      </p:sp>
      <p:sp>
        <p:nvSpPr>
          <p:cNvPr id="4" name="Text Placeholder 3">
            <a:extLst>
              <a:ext uri="{FF2B5EF4-FFF2-40B4-BE49-F238E27FC236}">
                <a16:creationId xmlns:a16="http://schemas.microsoft.com/office/drawing/2014/main" id="{0CC5AC54-2FCC-4E24-8355-CB23FC38640C}"/>
              </a:ext>
            </a:extLst>
          </p:cNvPr>
          <p:cNvSpPr>
            <a:spLocks noGrp="1"/>
          </p:cNvSpPr>
          <p:nvPr>
            <p:ph type="body" sz="half" idx="2"/>
          </p:nvPr>
        </p:nvSpPr>
        <p:spPr>
          <a:xfrm>
            <a:off x="1213534" y="5717716"/>
            <a:ext cx="6705600" cy="603126"/>
          </a:xfrm>
        </p:spPr>
        <p:txBody>
          <a:bodyPr>
            <a:normAutofit/>
          </a:bodyPr>
          <a:lstStyle/>
          <a:p>
            <a:r>
              <a:rPr lang="en-US" sz="3200" b="1" dirty="0"/>
              <a:t>SELF DRIVING CARS</a:t>
            </a:r>
            <a:endParaRPr lang="en-IN" sz="3200" b="1" dirty="0"/>
          </a:p>
        </p:txBody>
      </p:sp>
      <p:pic>
        <p:nvPicPr>
          <p:cNvPr id="10" name="Picture Placeholder 9">
            <a:extLst>
              <a:ext uri="{FF2B5EF4-FFF2-40B4-BE49-F238E27FC236}">
                <a16:creationId xmlns:a16="http://schemas.microsoft.com/office/drawing/2014/main" id="{607D81D3-F387-46B3-96B9-3D59394C8AD0}"/>
              </a:ext>
            </a:extLst>
          </p:cNvPr>
          <p:cNvPicPr>
            <a:picLocks noGrp="1" noChangeAspect="1"/>
          </p:cNvPicPr>
          <p:nvPr>
            <p:ph type="pic" idx="1"/>
          </p:nvPr>
        </p:nvPicPr>
        <p:blipFill>
          <a:blip r:embed="rId2"/>
          <a:srcRect l="11721" r="11721"/>
          <a:stretch>
            <a:fillRect/>
          </a:stretch>
        </p:blipFill>
        <p:spPr>
          <a:xfrm rot="-60000">
            <a:off x="497126" y="242804"/>
            <a:ext cx="7998011" cy="5405532"/>
          </a:xfrm>
        </p:spPr>
      </p:pic>
    </p:spTree>
    <p:extLst>
      <p:ext uri="{BB962C8B-B14F-4D97-AF65-F5344CB8AC3E}">
        <p14:creationId xmlns:p14="http://schemas.microsoft.com/office/powerpoint/2010/main" val="1416498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88C63-4B5B-4A79-8D60-ED93BE380E28}"/>
              </a:ext>
            </a:extLst>
          </p:cNvPr>
          <p:cNvSpPr>
            <a:spLocks noGrp="1"/>
          </p:cNvSpPr>
          <p:nvPr>
            <p:ph type="title"/>
          </p:nvPr>
        </p:nvSpPr>
        <p:spPr/>
        <p:txBody>
          <a:bodyPr/>
          <a:lstStyle/>
          <a:p>
            <a:endParaRPr lang="en-IN"/>
          </a:p>
        </p:txBody>
      </p:sp>
      <p:pic>
        <p:nvPicPr>
          <p:cNvPr id="6" name="Picture Placeholder 5">
            <a:extLst>
              <a:ext uri="{FF2B5EF4-FFF2-40B4-BE49-F238E27FC236}">
                <a16:creationId xmlns:a16="http://schemas.microsoft.com/office/drawing/2014/main" id="{B8115405-DF2B-45D9-8A9B-3A92F87FA7B2}"/>
              </a:ext>
            </a:extLst>
          </p:cNvPr>
          <p:cNvPicPr>
            <a:picLocks noGrp="1" noChangeAspect="1"/>
          </p:cNvPicPr>
          <p:nvPr>
            <p:ph type="pic" idx="1"/>
          </p:nvPr>
        </p:nvPicPr>
        <p:blipFill>
          <a:blip r:embed="rId2"/>
          <a:srcRect l="12524" r="12524"/>
          <a:stretch>
            <a:fillRect/>
          </a:stretch>
        </p:blipFill>
        <p:spPr>
          <a:xfrm rot="-60000">
            <a:off x="280655" y="383815"/>
            <a:ext cx="8522753" cy="6027440"/>
          </a:xfrm>
        </p:spPr>
      </p:pic>
      <p:sp>
        <p:nvSpPr>
          <p:cNvPr id="4" name="Text Placeholder 3">
            <a:extLst>
              <a:ext uri="{FF2B5EF4-FFF2-40B4-BE49-F238E27FC236}">
                <a16:creationId xmlns:a16="http://schemas.microsoft.com/office/drawing/2014/main" id="{3DF5453D-D744-46F9-BBC6-544CF44169E0}"/>
              </a:ext>
            </a:extLst>
          </p:cNvPr>
          <p:cNvSpPr>
            <a:spLocks noGrp="1"/>
          </p:cNvSpPr>
          <p:nvPr>
            <p:ph type="body" sz="half" idx="2"/>
          </p:nvPr>
        </p:nvSpPr>
        <p:spPr/>
        <p:txBody>
          <a:bodyPr/>
          <a:lstStyle/>
          <a:p>
            <a:endParaRPr lang="en-IN"/>
          </a:p>
        </p:txBody>
      </p:sp>
    </p:spTree>
    <p:extLst>
      <p:ext uri="{BB962C8B-B14F-4D97-AF65-F5344CB8AC3E}">
        <p14:creationId xmlns:p14="http://schemas.microsoft.com/office/powerpoint/2010/main" val="33695201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D1722-64E9-4D97-8A35-5C36E2806CF8}"/>
              </a:ext>
            </a:extLst>
          </p:cNvPr>
          <p:cNvSpPr>
            <a:spLocks noGrp="1"/>
          </p:cNvSpPr>
          <p:nvPr>
            <p:ph type="title"/>
          </p:nvPr>
        </p:nvSpPr>
        <p:spPr/>
        <p:txBody>
          <a:bodyPr/>
          <a:lstStyle/>
          <a:p>
            <a:endParaRPr lang="en-IN"/>
          </a:p>
        </p:txBody>
      </p:sp>
      <p:pic>
        <p:nvPicPr>
          <p:cNvPr id="6" name="Picture Placeholder 5">
            <a:extLst>
              <a:ext uri="{FF2B5EF4-FFF2-40B4-BE49-F238E27FC236}">
                <a16:creationId xmlns:a16="http://schemas.microsoft.com/office/drawing/2014/main" id="{28F21234-ADE1-4B68-A492-4D30D5E02D92}"/>
              </a:ext>
            </a:extLst>
          </p:cNvPr>
          <p:cNvPicPr>
            <a:picLocks noGrp="1" noChangeAspect="1"/>
          </p:cNvPicPr>
          <p:nvPr>
            <p:ph type="pic" idx="1"/>
          </p:nvPr>
        </p:nvPicPr>
        <p:blipFill>
          <a:blip r:embed="rId2"/>
          <a:srcRect l="5612" r="5612"/>
          <a:stretch>
            <a:fillRect/>
          </a:stretch>
        </p:blipFill>
        <p:spPr>
          <a:xfrm rot="-60000">
            <a:off x="240368" y="311077"/>
            <a:ext cx="8562314" cy="6090140"/>
          </a:xfrm>
        </p:spPr>
      </p:pic>
      <p:sp>
        <p:nvSpPr>
          <p:cNvPr id="4" name="Text Placeholder 3">
            <a:extLst>
              <a:ext uri="{FF2B5EF4-FFF2-40B4-BE49-F238E27FC236}">
                <a16:creationId xmlns:a16="http://schemas.microsoft.com/office/drawing/2014/main" id="{CD9CE4EB-9600-4EBB-AFF3-8CDDA8E4E67F}"/>
              </a:ext>
            </a:extLst>
          </p:cNvPr>
          <p:cNvSpPr>
            <a:spLocks noGrp="1"/>
          </p:cNvSpPr>
          <p:nvPr>
            <p:ph type="body" sz="half" idx="2"/>
          </p:nvPr>
        </p:nvSpPr>
        <p:spPr/>
        <p:txBody>
          <a:bodyPr/>
          <a:lstStyle/>
          <a:p>
            <a:endParaRPr lang="en-IN"/>
          </a:p>
        </p:txBody>
      </p:sp>
    </p:spTree>
    <p:extLst>
      <p:ext uri="{BB962C8B-B14F-4D97-AF65-F5344CB8AC3E}">
        <p14:creationId xmlns:p14="http://schemas.microsoft.com/office/powerpoint/2010/main" val="624476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Σύμβολο κράτησης θέσης περιεχομένου 2"/>
          <p:cNvSpPr>
            <a:spLocks noGrp="1"/>
          </p:cNvSpPr>
          <p:nvPr>
            <p:ph idx="1"/>
          </p:nvPr>
        </p:nvSpPr>
        <p:spPr>
          <a:xfrm>
            <a:off x="184245" y="1371600"/>
            <a:ext cx="8775510" cy="4879075"/>
          </a:xfrm>
        </p:spPr>
        <p:txBody>
          <a:bodyPr>
            <a:noAutofit/>
          </a:bodyPr>
          <a:lstStyle/>
          <a:p>
            <a:pPr>
              <a:buFont typeface="Wingdings" charset="2"/>
              <a:buChar char="§"/>
            </a:pPr>
            <a:r>
              <a:rPr lang="en-US" sz="1400" dirty="0">
                <a:solidFill>
                  <a:schemeClr val="tx1"/>
                </a:solidFill>
                <a:hlinkClick r:id="rId3"/>
              </a:rPr>
              <a:t>http://web.stanford.edu/class/cs224n</a:t>
            </a:r>
            <a:r>
              <a:rPr lang="en-US" sz="1400" dirty="0">
                <a:solidFill>
                  <a:schemeClr val="tx1"/>
                </a:solidFill>
              </a:rPr>
              <a:t> </a:t>
            </a:r>
          </a:p>
          <a:p>
            <a:pPr>
              <a:buFont typeface="Wingdings" charset="2"/>
              <a:buChar char="§"/>
            </a:pPr>
            <a:r>
              <a:rPr lang="en-US" sz="1400" dirty="0">
                <a:solidFill>
                  <a:schemeClr val="tx1"/>
                </a:solidFill>
                <a:hlinkClick r:id="rId4"/>
              </a:rPr>
              <a:t>https://www.coursera.org/specializations/deep-learning</a:t>
            </a:r>
            <a:endParaRPr lang="en-US" sz="1400" dirty="0">
              <a:solidFill>
                <a:schemeClr val="tx1"/>
              </a:solidFill>
            </a:endParaRPr>
          </a:p>
          <a:p>
            <a:pPr>
              <a:buFont typeface="Wingdings" charset="2"/>
              <a:buChar char="§"/>
            </a:pPr>
            <a:r>
              <a:rPr lang="en-US" sz="1400" dirty="0">
                <a:solidFill>
                  <a:schemeClr val="tx1"/>
                </a:solidFill>
                <a:hlinkClick r:id="rId5"/>
              </a:rPr>
              <a:t>https://chrisalbon.com/#Deep-Learning</a:t>
            </a:r>
            <a:endParaRPr lang="en-US" sz="1400" dirty="0">
              <a:solidFill>
                <a:schemeClr val="tx1"/>
              </a:solidFill>
            </a:endParaRPr>
          </a:p>
          <a:p>
            <a:pPr>
              <a:buFont typeface="Wingdings" charset="2"/>
              <a:buChar char="§"/>
            </a:pPr>
            <a:r>
              <a:rPr lang="en-US" sz="1400" dirty="0">
                <a:solidFill>
                  <a:schemeClr val="tx1"/>
                </a:solidFill>
                <a:hlinkClick r:id="rId6"/>
              </a:rPr>
              <a:t>http://www.asimovinstitute.org/neural-network-zoo</a:t>
            </a:r>
            <a:r>
              <a:rPr lang="en-US" sz="1400" dirty="0">
                <a:solidFill>
                  <a:schemeClr val="tx1"/>
                </a:solidFill>
              </a:rPr>
              <a:t> </a:t>
            </a:r>
          </a:p>
          <a:p>
            <a:pPr>
              <a:buFont typeface="Wingdings" charset="2"/>
              <a:buChar char="§"/>
            </a:pPr>
            <a:r>
              <a:rPr lang="en-US" sz="1400" i="1" dirty="0">
                <a:solidFill>
                  <a:schemeClr val="tx1"/>
                </a:solidFill>
                <a:hlinkClick r:id="rId7"/>
              </a:rPr>
              <a:t>http://cs231n.github.io/optimization-2</a:t>
            </a:r>
          </a:p>
          <a:p>
            <a:pPr>
              <a:buFont typeface="Wingdings" charset="2"/>
              <a:buChar char="§"/>
            </a:pPr>
            <a:r>
              <a:rPr lang="el-GR" sz="1400" i="1" dirty="0">
                <a:solidFill>
                  <a:schemeClr val="tx1"/>
                </a:solidFill>
                <a:hlinkClick r:id="rId7"/>
              </a:rPr>
              <a:t>https://medium.com/@ramrajchandradevan/the-evolution-of-gradient-descend-optimization-algorithm-4106a6702d39</a:t>
            </a:r>
            <a:r>
              <a:rPr lang="en-US" sz="1400" i="1" dirty="0">
                <a:solidFill>
                  <a:schemeClr val="tx1"/>
                </a:solidFill>
              </a:rPr>
              <a:t> </a:t>
            </a:r>
          </a:p>
          <a:p>
            <a:pPr>
              <a:buFont typeface="Wingdings" charset="2"/>
              <a:buChar char="§"/>
            </a:pPr>
            <a:r>
              <a:rPr lang="en-US" sz="1400" dirty="0">
                <a:solidFill>
                  <a:schemeClr val="tx1"/>
                </a:solidFill>
                <a:hlinkClick r:id="rId8"/>
              </a:rPr>
              <a:t>https://arimo.com/data-science/2016/bayesian-optimization-hyperparameter-tuning</a:t>
            </a:r>
            <a:r>
              <a:rPr lang="en-US" sz="1400" dirty="0">
                <a:solidFill>
                  <a:schemeClr val="tx1"/>
                </a:solidFill>
              </a:rPr>
              <a:t> </a:t>
            </a:r>
          </a:p>
          <a:p>
            <a:pPr>
              <a:buFont typeface="Wingdings" charset="2"/>
              <a:buChar char="§"/>
            </a:pPr>
            <a:r>
              <a:rPr lang="en-US" sz="1400" dirty="0">
                <a:solidFill>
                  <a:schemeClr val="tx1"/>
                </a:solidFill>
                <a:hlinkClick r:id="rId9"/>
              </a:rPr>
              <a:t>http://www.wildml.com/2015/12/implementing-a-cnn-for-text-classification-in-tensorflow</a:t>
            </a:r>
            <a:r>
              <a:rPr lang="en-US" sz="1400" dirty="0">
                <a:solidFill>
                  <a:schemeClr val="tx1"/>
                </a:solidFill>
              </a:rPr>
              <a:t> </a:t>
            </a:r>
          </a:p>
          <a:p>
            <a:pPr>
              <a:buFont typeface="Wingdings" charset="2"/>
              <a:buChar char="§"/>
            </a:pPr>
            <a:r>
              <a:rPr lang="en-US" sz="1400" dirty="0">
                <a:solidFill>
                  <a:schemeClr val="tx1"/>
                </a:solidFill>
                <a:hlinkClick r:id="rId10"/>
              </a:rPr>
              <a:t>http://www.wildml.com/2015/11/understanding-convolutional-neural-networks-for-nlp</a:t>
            </a:r>
            <a:r>
              <a:rPr lang="en-US" sz="1400" dirty="0">
                <a:solidFill>
                  <a:schemeClr val="tx1"/>
                </a:solidFill>
              </a:rPr>
              <a:t> </a:t>
            </a:r>
          </a:p>
          <a:p>
            <a:pPr>
              <a:buFont typeface="Wingdings" charset="2"/>
              <a:buChar char="§"/>
            </a:pPr>
            <a:r>
              <a:rPr lang="en-US" sz="1400" dirty="0">
                <a:solidFill>
                  <a:schemeClr val="tx1"/>
                </a:solidFill>
                <a:hlinkClick r:id="rId11"/>
              </a:rPr>
              <a:t>https://medium.com/technologymadeeasy/the-best-explanation-of-convolutional-neural-networks-on-the-internet-fbb8b1ad5df8</a:t>
            </a:r>
            <a:r>
              <a:rPr lang="en-US" sz="1400" dirty="0">
                <a:solidFill>
                  <a:schemeClr val="tx1"/>
                </a:solidFill>
              </a:rPr>
              <a:t> </a:t>
            </a:r>
          </a:p>
          <a:p>
            <a:pPr>
              <a:buFont typeface="Wingdings" charset="2"/>
              <a:buChar char="§"/>
            </a:pPr>
            <a:r>
              <a:rPr lang="el-GR" sz="1400" i="1" dirty="0">
                <a:solidFill>
                  <a:schemeClr val="tx1"/>
                </a:solidFill>
                <a:hlinkClick r:id="rId12"/>
              </a:rPr>
              <a:t>http://www.wildml.com/2015/09/recurrent-neural-networks-tutorial-part-1-introduction-to-rnns/</a:t>
            </a:r>
            <a:endParaRPr lang="en-US" sz="1400" i="1" dirty="0">
              <a:solidFill>
                <a:schemeClr val="tx1"/>
              </a:solidFill>
            </a:endParaRPr>
          </a:p>
          <a:p>
            <a:pPr>
              <a:buFont typeface="Wingdings" charset="2"/>
              <a:buChar char="§"/>
            </a:pPr>
            <a:r>
              <a:rPr lang="en-US" sz="1400" i="1" dirty="0">
                <a:solidFill>
                  <a:schemeClr val="tx1"/>
                </a:solidFill>
                <a:hlinkClick r:id="rId13"/>
              </a:rPr>
              <a:t>http://www.wildml.com/2015/10/recurrent-neural-network-tutorial-part-4-implementing-a-grulstm-rnn-with-python-and-theano/</a:t>
            </a:r>
            <a:endParaRPr lang="en-US" sz="1400" i="1" dirty="0">
              <a:solidFill>
                <a:schemeClr val="tx1"/>
              </a:solidFill>
            </a:endParaRPr>
          </a:p>
          <a:p>
            <a:pPr>
              <a:buFont typeface="Wingdings" charset="2"/>
              <a:buChar char="§"/>
            </a:pPr>
            <a:r>
              <a:rPr lang="en-US" sz="1400" i="1" dirty="0">
                <a:solidFill>
                  <a:schemeClr val="tx1"/>
                </a:solidFill>
                <a:hlinkClick r:id="rId14"/>
              </a:rPr>
              <a:t>http://colah.github.io/posts/2015-08-Understanding-LSTMs</a:t>
            </a:r>
            <a:r>
              <a:rPr lang="en-US" sz="1400" i="1" dirty="0">
                <a:solidFill>
                  <a:schemeClr val="tx1"/>
                </a:solidFill>
              </a:rPr>
              <a:t> </a:t>
            </a:r>
          </a:p>
          <a:p>
            <a:pPr>
              <a:buFont typeface="Wingdings" charset="2"/>
              <a:buChar char="§"/>
            </a:pPr>
            <a:r>
              <a:rPr lang="en-US" sz="1400" dirty="0">
                <a:solidFill>
                  <a:schemeClr val="tx1"/>
                </a:solidFill>
                <a:hlinkClick r:id="rId15"/>
              </a:rPr>
              <a:t>https://github.com/hyperopt/hyperopt</a:t>
            </a:r>
            <a:endParaRPr lang="en-US" sz="1400" dirty="0">
              <a:solidFill>
                <a:schemeClr val="tx1"/>
              </a:solidFill>
            </a:endParaRPr>
          </a:p>
          <a:p>
            <a:pPr>
              <a:buFont typeface="Wingdings" charset="2"/>
              <a:buChar char="§"/>
            </a:pPr>
            <a:r>
              <a:rPr lang="en-US" sz="1400" dirty="0">
                <a:solidFill>
                  <a:schemeClr val="tx1"/>
                </a:solidFill>
                <a:hlinkClick r:id="rId16"/>
              </a:rPr>
              <a:t>https://github.com/tensorflow/nmt</a:t>
            </a:r>
            <a:r>
              <a:rPr lang="en-US" sz="1400" dirty="0">
                <a:solidFill>
                  <a:schemeClr val="tx1"/>
                </a:solidFill>
              </a:rPr>
              <a:t> </a:t>
            </a:r>
          </a:p>
          <a:p>
            <a:pPr marL="0" indent="0">
              <a:buNone/>
            </a:pPr>
            <a:endParaRPr lang="el-GR" sz="1400" dirty="0"/>
          </a:p>
        </p:txBody>
      </p:sp>
      <p:sp>
        <p:nvSpPr>
          <p:cNvPr id="4"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References &amp; Resources</a:t>
            </a:r>
          </a:p>
        </p:txBody>
      </p:sp>
    </p:spTree>
    <p:extLst>
      <p:ext uri="{BB962C8B-B14F-4D97-AF65-F5344CB8AC3E}">
        <p14:creationId xmlns:p14="http://schemas.microsoft.com/office/powerpoint/2010/main" val="593122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Ορθογώνιο 4"/>
          <p:cNvSpPr/>
          <p:nvPr/>
        </p:nvSpPr>
        <p:spPr>
          <a:xfrm>
            <a:off x="2562367" y="6121989"/>
            <a:ext cx="5134970" cy="230832"/>
          </a:xfrm>
          <a:prstGeom prst="rect">
            <a:avLst/>
          </a:prstGeom>
        </p:spPr>
        <p:txBody>
          <a:bodyPr wrap="square">
            <a:spAutoFit/>
          </a:bodyPr>
          <a:lstStyle/>
          <a:p>
            <a:r>
              <a:rPr lang="en-US" sz="900" i="1" dirty="0">
                <a:latin typeface="Arial" charset="0"/>
                <a:ea typeface="Arial" charset="0"/>
                <a:cs typeface="Arial" charset="0"/>
              </a:rPr>
              <a:t>https://</a:t>
            </a:r>
            <a:r>
              <a:rPr lang="en-US" sz="900" i="1" dirty="0" err="1">
                <a:latin typeface="Arial" charset="0"/>
                <a:ea typeface="Arial" charset="0"/>
                <a:cs typeface="Arial" charset="0"/>
              </a:rPr>
              <a:t>giphy.com</a:t>
            </a:r>
            <a:r>
              <a:rPr lang="en-US" sz="900" i="1" dirty="0">
                <a:latin typeface="Arial" charset="0"/>
                <a:ea typeface="Arial" charset="0"/>
                <a:cs typeface="Arial" charset="0"/>
              </a:rPr>
              <a:t>/gifs/thanks-thank-you-thnx-3o6ozuHcxTtVWJJn32/download</a:t>
            </a:r>
            <a:endParaRPr lang="el-GR" sz="900" i="1" dirty="0">
              <a:latin typeface="Arial" charset="0"/>
              <a:ea typeface="Arial" charset="0"/>
              <a:cs typeface="Arial" charset="0"/>
            </a:endParaRPr>
          </a:p>
        </p:txBody>
      </p:sp>
      <p:pic>
        <p:nvPicPr>
          <p:cNvPr id="6" name="Εικόνα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8231" y="600501"/>
            <a:ext cx="5339687" cy="5339687"/>
          </a:xfrm>
          <a:prstGeom prst="rect">
            <a:avLst/>
          </a:prstGeom>
        </p:spPr>
      </p:pic>
    </p:spTree>
    <p:extLst>
      <p:ext uri="{BB962C8B-B14F-4D97-AF65-F5344CB8AC3E}">
        <p14:creationId xmlns:p14="http://schemas.microsoft.com/office/powerpoint/2010/main" val="499452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7200" y="1424969"/>
            <a:ext cx="7899400" cy="646331"/>
          </a:xfrm>
          <a:prstGeom prst="rect">
            <a:avLst/>
          </a:prstGeom>
        </p:spPr>
        <p:txBody>
          <a:bodyPr wrap="square">
            <a:spAutoFit/>
          </a:bodyPr>
          <a:lstStyle/>
          <a:p>
            <a:r>
              <a:rPr lang="en-US" dirty="0"/>
              <a:t>Machine learning is a field of computer science that gives computers the ability to </a:t>
            </a:r>
            <a:r>
              <a:rPr lang="en-US" b="1" dirty="0">
                <a:solidFill>
                  <a:schemeClr val="accent2"/>
                </a:solidFill>
              </a:rPr>
              <a:t>learn without being explicitly programmed</a:t>
            </a:r>
          </a:p>
        </p:txBody>
      </p:sp>
      <p:sp>
        <p:nvSpPr>
          <p:cNvPr id="9" name="Rectangle 8"/>
          <p:cNvSpPr/>
          <p:nvPr/>
        </p:nvSpPr>
        <p:spPr>
          <a:xfrm>
            <a:off x="457200" y="5551268"/>
            <a:ext cx="8496300" cy="369332"/>
          </a:xfrm>
          <a:prstGeom prst="rect">
            <a:avLst/>
          </a:prstGeom>
        </p:spPr>
        <p:txBody>
          <a:bodyPr wrap="square">
            <a:spAutoFit/>
          </a:bodyPr>
          <a:lstStyle/>
          <a:p>
            <a:r>
              <a:rPr lang="en-US" dirty="0"/>
              <a:t>Methods that can learn from and make predictions on data</a:t>
            </a:r>
          </a:p>
        </p:txBody>
      </p:sp>
      <p:grpSp>
        <p:nvGrpSpPr>
          <p:cNvPr id="78" name="Group 77"/>
          <p:cNvGrpSpPr/>
          <p:nvPr/>
        </p:nvGrpSpPr>
        <p:grpSpPr>
          <a:xfrm>
            <a:off x="457200" y="2359582"/>
            <a:ext cx="8496300" cy="2737104"/>
            <a:chOff x="457200" y="2682748"/>
            <a:chExt cx="8496300" cy="2737104"/>
          </a:xfrm>
        </p:grpSpPr>
        <p:sp>
          <p:nvSpPr>
            <p:cNvPr id="12" name="Can 11"/>
            <p:cNvSpPr/>
            <p:nvPr/>
          </p:nvSpPr>
          <p:spPr>
            <a:xfrm>
              <a:off x="457200" y="2682748"/>
              <a:ext cx="2108200" cy="949452"/>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Labeled Data</a:t>
              </a:r>
            </a:p>
          </p:txBody>
        </p:sp>
        <p:sp>
          <p:nvSpPr>
            <p:cNvPr id="13" name="Can 12"/>
            <p:cNvSpPr/>
            <p:nvPr/>
          </p:nvSpPr>
          <p:spPr>
            <a:xfrm>
              <a:off x="457200" y="4470400"/>
              <a:ext cx="2108200" cy="949452"/>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Labeled Data</a:t>
              </a:r>
            </a:p>
          </p:txBody>
        </p:sp>
        <p:sp>
          <p:nvSpPr>
            <p:cNvPr id="14" name="Rounded Rectangle 13"/>
            <p:cNvSpPr/>
            <p:nvPr/>
          </p:nvSpPr>
          <p:spPr>
            <a:xfrm>
              <a:off x="3542697" y="2682748"/>
              <a:ext cx="2654300" cy="94945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Machine Learning algorithm</a:t>
              </a:r>
            </a:p>
          </p:txBody>
        </p:sp>
        <p:sp>
          <p:nvSpPr>
            <p:cNvPr id="15" name="Cube 14"/>
            <p:cNvSpPr/>
            <p:nvPr/>
          </p:nvSpPr>
          <p:spPr>
            <a:xfrm>
              <a:off x="3809397" y="4364454"/>
              <a:ext cx="1943100" cy="909574"/>
            </a:xfrm>
            <a:prstGeom prst="cub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Learned model</a:t>
              </a:r>
            </a:p>
          </p:txBody>
        </p:sp>
        <p:sp>
          <p:nvSpPr>
            <p:cNvPr id="18" name="Bevel 17"/>
            <p:cNvSpPr/>
            <p:nvPr/>
          </p:nvSpPr>
          <p:spPr>
            <a:xfrm>
              <a:off x="6196997" y="4509782"/>
              <a:ext cx="1536700" cy="870688"/>
            </a:xfrm>
            <a:prstGeom prst="bevel">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Prediction</a:t>
              </a:r>
            </a:p>
          </p:txBody>
        </p:sp>
        <p:cxnSp>
          <p:nvCxnSpPr>
            <p:cNvPr id="20" name="Straight Arrow Connector 19"/>
            <p:cNvCxnSpPr>
              <a:stCxn id="12" idx="4"/>
              <a:endCxn id="14" idx="1"/>
            </p:cNvCxnSpPr>
            <p:nvPr/>
          </p:nvCxnSpPr>
          <p:spPr>
            <a:xfrm>
              <a:off x="2565400" y="3157474"/>
              <a:ext cx="97729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a:stCxn id="13" idx="4"/>
              <a:endCxn id="15" idx="2"/>
            </p:cNvCxnSpPr>
            <p:nvPr/>
          </p:nvCxnSpPr>
          <p:spPr>
            <a:xfrm flipV="1">
              <a:off x="2565400" y="4932938"/>
              <a:ext cx="1243997" cy="121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8" name="Straight Arrow Connector 27"/>
            <p:cNvCxnSpPr>
              <a:stCxn id="15" idx="4"/>
              <a:endCxn id="18" idx="4"/>
            </p:cNvCxnSpPr>
            <p:nvPr/>
          </p:nvCxnSpPr>
          <p:spPr>
            <a:xfrm>
              <a:off x="5525104" y="4932938"/>
              <a:ext cx="671893" cy="121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3" name="Straight Arrow Connector 32"/>
            <p:cNvCxnSpPr>
              <a:stCxn id="14" idx="2"/>
              <a:endCxn id="15" idx="0"/>
            </p:cNvCxnSpPr>
            <p:nvPr/>
          </p:nvCxnSpPr>
          <p:spPr>
            <a:xfrm>
              <a:off x="4869847" y="3632200"/>
              <a:ext cx="24797" cy="732254"/>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flipV="1">
              <a:off x="457200" y="4000500"/>
              <a:ext cx="8496300" cy="38100"/>
            </a:xfrm>
            <a:prstGeom prst="line">
              <a:avLst/>
            </a:prstGeom>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457200" y="3702446"/>
              <a:ext cx="952003" cy="338554"/>
            </a:xfrm>
            <a:prstGeom prst="rect">
              <a:avLst/>
            </a:prstGeom>
            <a:noFill/>
          </p:spPr>
          <p:txBody>
            <a:bodyPr wrap="none" rtlCol="0">
              <a:spAutoFit/>
            </a:bodyPr>
            <a:lstStyle/>
            <a:p>
              <a:r>
                <a:rPr lang="en-US" sz="1600" b="1" dirty="0">
                  <a:solidFill>
                    <a:schemeClr val="accent2"/>
                  </a:solidFill>
                </a:rPr>
                <a:t>Training</a:t>
              </a:r>
            </a:p>
          </p:txBody>
        </p:sp>
        <p:sp>
          <p:nvSpPr>
            <p:cNvPr id="46" name="TextBox 45"/>
            <p:cNvSpPr txBox="1"/>
            <p:nvPr/>
          </p:nvSpPr>
          <p:spPr>
            <a:xfrm>
              <a:off x="457200" y="4025900"/>
              <a:ext cx="1177726" cy="338554"/>
            </a:xfrm>
            <a:prstGeom prst="rect">
              <a:avLst/>
            </a:prstGeom>
            <a:noFill/>
          </p:spPr>
          <p:txBody>
            <a:bodyPr wrap="none" rtlCol="0">
              <a:spAutoFit/>
            </a:bodyPr>
            <a:lstStyle/>
            <a:p>
              <a:r>
                <a:rPr lang="en-US" sz="1600" b="1" dirty="0">
                  <a:solidFill>
                    <a:schemeClr val="accent2"/>
                  </a:solidFill>
                </a:rPr>
                <a:t>Prediction</a:t>
              </a:r>
            </a:p>
          </p:txBody>
        </p:sp>
      </p:grpSp>
      <p:sp>
        <p:nvSpPr>
          <p:cNvPr id="80"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Machine Learning Basics</a:t>
            </a:r>
          </a:p>
        </p:txBody>
      </p:sp>
    </p:spTree>
    <p:extLst>
      <p:ext uri="{BB962C8B-B14F-4D97-AF65-F5344CB8AC3E}">
        <p14:creationId xmlns:p14="http://schemas.microsoft.com/office/powerpoint/2010/main" val="344532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2971800" y="3797300"/>
            <a:ext cx="3124200" cy="1955800"/>
            <a:chOff x="2806700" y="3998831"/>
            <a:chExt cx="2539492" cy="1690769"/>
          </a:xfrm>
        </p:grpSpPr>
        <p:pic>
          <p:nvPicPr>
            <p:cNvPr id="23" name="Picture 22" descr="m2.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6700" y="3998831"/>
              <a:ext cx="2539492" cy="1451138"/>
            </a:xfrm>
            <a:prstGeom prst="rect">
              <a:avLst/>
            </a:prstGeom>
          </p:spPr>
        </p:pic>
        <p:sp>
          <p:nvSpPr>
            <p:cNvPr id="24" name="TextBox 23"/>
            <p:cNvSpPr txBox="1"/>
            <p:nvPr/>
          </p:nvSpPr>
          <p:spPr>
            <a:xfrm>
              <a:off x="3566292" y="5320268"/>
              <a:ext cx="1365991" cy="369332"/>
            </a:xfrm>
            <a:prstGeom prst="rect">
              <a:avLst/>
            </a:prstGeom>
            <a:noFill/>
          </p:spPr>
          <p:txBody>
            <a:bodyPr wrap="none" rtlCol="0">
              <a:spAutoFit/>
            </a:bodyPr>
            <a:lstStyle/>
            <a:p>
              <a:r>
                <a:rPr lang="en-US" dirty="0"/>
                <a:t>Regression</a:t>
              </a:r>
            </a:p>
          </p:txBody>
        </p:sp>
      </p:grpSp>
      <p:sp>
        <p:nvSpPr>
          <p:cNvPr id="5" name="TextBox 4"/>
          <p:cNvSpPr txBox="1"/>
          <p:nvPr/>
        </p:nvSpPr>
        <p:spPr>
          <a:xfrm>
            <a:off x="793184" y="1338971"/>
            <a:ext cx="7400997" cy="2308324"/>
          </a:xfrm>
          <a:prstGeom prst="rect">
            <a:avLst/>
          </a:prstGeom>
          <a:noFill/>
        </p:spPr>
        <p:txBody>
          <a:bodyPr wrap="none" rtlCol="0">
            <a:spAutoFit/>
          </a:bodyPr>
          <a:lstStyle/>
          <a:p>
            <a:r>
              <a:rPr lang="en-US" b="1" dirty="0"/>
              <a:t>Supervised</a:t>
            </a:r>
            <a:r>
              <a:rPr lang="en-US" dirty="0"/>
              <a:t>: Learning with a </a:t>
            </a:r>
            <a:r>
              <a:rPr lang="en-US" b="1" dirty="0">
                <a:solidFill>
                  <a:srgbClr val="E68230"/>
                </a:solidFill>
              </a:rPr>
              <a:t>labeled training</a:t>
            </a:r>
            <a:r>
              <a:rPr lang="en-US" dirty="0"/>
              <a:t> set</a:t>
            </a:r>
          </a:p>
          <a:p>
            <a:r>
              <a:rPr lang="en-US" dirty="0"/>
              <a:t>Example: email </a:t>
            </a:r>
            <a:r>
              <a:rPr lang="en-US" i="1" dirty="0">
                <a:solidFill>
                  <a:schemeClr val="accent2">
                    <a:lumMod val="75000"/>
                  </a:schemeClr>
                </a:solidFill>
              </a:rPr>
              <a:t>classification</a:t>
            </a:r>
            <a:r>
              <a:rPr lang="en-US" dirty="0">
                <a:solidFill>
                  <a:schemeClr val="accent2">
                    <a:lumMod val="75000"/>
                  </a:schemeClr>
                </a:solidFill>
              </a:rPr>
              <a:t> </a:t>
            </a:r>
            <a:r>
              <a:rPr lang="en-US" dirty="0"/>
              <a:t>with already labeled emails</a:t>
            </a:r>
          </a:p>
          <a:p>
            <a:endParaRPr lang="en-US" dirty="0"/>
          </a:p>
          <a:p>
            <a:r>
              <a:rPr lang="en-US" b="1" dirty="0"/>
              <a:t>Unsupervised</a:t>
            </a:r>
            <a:r>
              <a:rPr lang="en-US" dirty="0"/>
              <a:t>: Discover </a:t>
            </a:r>
            <a:r>
              <a:rPr lang="en-US" b="1" dirty="0">
                <a:solidFill>
                  <a:srgbClr val="E68230"/>
                </a:solidFill>
              </a:rPr>
              <a:t>patterns</a:t>
            </a:r>
            <a:r>
              <a:rPr lang="en-US" dirty="0"/>
              <a:t> in </a:t>
            </a:r>
            <a:r>
              <a:rPr lang="en-US" b="1" dirty="0">
                <a:solidFill>
                  <a:srgbClr val="E68230"/>
                </a:solidFill>
              </a:rPr>
              <a:t>unlabeled</a:t>
            </a:r>
            <a:r>
              <a:rPr lang="en-US" dirty="0"/>
              <a:t> data</a:t>
            </a:r>
          </a:p>
          <a:p>
            <a:r>
              <a:rPr lang="en-US" dirty="0"/>
              <a:t>Example: </a:t>
            </a:r>
            <a:r>
              <a:rPr lang="en-US" i="1" dirty="0">
                <a:solidFill>
                  <a:srgbClr val="BA6016"/>
                </a:solidFill>
              </a:rPr>
              <a:t>cluster</a:t>
            </a:r>
            <a:r>
              <a:rPr lang="en-US" dirty="0">
                <a:solidFill>
                  <a:srgbClr val="BA6016"/>
                </a:solidFill>
              </a:rPr>
              <a:t> </a:t>
            </a:r>
            <a:r>
              <a:rPr lang="en-US" dirty="0"/>
              <a:t>similar documents based on text</a:t>
            </a:r>
          </a:p>
          <a:p>
            <a:endParaRPr lang="en-US" dirty="0"/>
          </a:p>
          <a:p>
            <a:r>
              <a:rPr lang="en-US" b="1" dirty="0"/>
              <a:t>Reinforcement learning</a:t>
            </a:r>
            <a:r>
              <a:rPr lang="en-US" dirty="0"/>
              <a:t>: learn to </a:t>
            </a:r>
            <a:r>
              <a:rPr lang="en-US" b="1" dirty="0">
                <a:solidFill>
                  <a:schemeClr val="accent2"/>
                </a:solidFill>
              </a:rPr>
              <a:t>act</a:t>
            </a:r>
            <a:r>
              <a:rPr lang="en-US" dirty="0"/>
              <a:t> based on </a:t>
            </a:r>
            <a:r>
              <a:rPr lang="en-US" b="1" dirty="0">
                <a:solidFill>
                  <a:srgbClr val="E68230"/>
                </a:solidFill>
              </a:rPr>
              <a:t>feedback/reward</a:t>
            </a:r>
          </a:p>
          <a:p>
            <a:r>
              <a:rPr lang="en-US" dirty="0"/>
              <a:t>Example: learn to play Go, reward: </a:t>
            </a:r>
            <a:r>
              <a:rPr lang="en-US" i="1" dirty="0">
                <a:solidFill>
                  <a:srgbClr val="BA6016"/>
                </a:solidFill>
              </a:rPr>
              <a:t>win or lose </a:t>
            </a:r>
          </a:p>
        </p:txBody>
      </p:sp>
      <p:sp>
        <p:nvSpPr>
          <p:cNvPr id="7"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Types of Learning</a:t>
            </a:r>
          </a:p>
        </p:txBody>
      </p:sp>
      <p:grpSp>
        <p:nvGrpSpPr>
          <p:cNvPr id="21" name="Group 20"/>
          <p:cNvGrpSpPr/>
          <p:nvPr/>
        </p:nvGrpSpPr>
        <p:grpSpPr>
          <a:xfrm>
            <a:off x="558234" y="4140200"/>
            <a:ext cx="2007166" cy="1549400"/>
            <a:chOff x="393134" y="4140200"/>
            <a:chExt cx="2007166" cy="1549400"/>
          </a:xfrm>
        </p:grpSpPr>
        <p:pic>
          <p:nvPicPr>
            <p:cNvPr id="12" name="Picture 11"/>
            <p:cNvPicPr>
              <a:picLocks noChangeAspect="1"/>
            </p:cNvPicPr>
            <p:nvPr/>
          </p:nvPicPr>
          <p:blipFill>
            <a:blip r:embed="rId4"/>
            <a:stretch>
              <a:fillRect/>
            </a:stretch>
          </p:blipFill>
          <p:spPr>
            <a:xfrm>
              <a:off x="393134" y="4140200"/>
              <a:ext cx="800100" cy="1117600"/>
            </a:xfrm>
            <a:prstGeom prst="rect">
              <a:avLst/>
            </a:prstGeom>
          </p:spPr>
        </p:pic>
        <p:sp>
          <p:nvSpPr>
            <p:cNvPr id="13" name="Rectangle 12"/>
            <p:cNvSpPr/>
            <p:nvPr/>
          </p:nvSpPr>
          <p:spPr>
            <a:xfrm>
              <a:off x="1587500" y="4229100"/>
              <a:ext cx="812800" cy="3429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a:t>class A</a:t>
              </a:r>
            </a:p>
          </p:txBody>
        </p:sp>
        <p:sp>
          <p:nvSpPr>
            <p:cNvPr id="14" name="Rectangle 13"/>
            <p:cNvSpPr/>
            <p:nvPr/>
          </p:nvSpPr>
          <p:spPr>
            <a:xfrm>
              <a:off x="1587500" y="4775200"/>
              <a:ext cx="812800" cy="3429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a:t>class A</a:t>
              </a:r>
            </a:p>
          </p:txBody>
        </p:sp>
        <p:cxnSp>
          <p:nvCxnSpPr>
            <p:cNvPr id="16" name="Straight Arrow Connector 15"/>
            <p:cNvCxnSpPr/>
            <p:nvPr/>
          </p:nvCxnSpPr>
          <p:spPr>
            <a:xfrm>
              <a:off x="1193234" y="4660900"/>
              <a:ext cx="322266" cy="0"/>
            </a:xfrm>
            <a:prstGeom prst="straightConnector1">
              <a:avLst/>
            </a:prstGeom>
            <a:ln w="38100" cmpd="sng">
              <a:solidFill>
                <a:srgbClr val="4F81BD"/>
              </a:solidFill>
              <a:tailEnd type="arrow"/>
            </a:ln>
          </p:spPr>
          <p:style>
            <a:lnRef idx="2">
              <a:schemeClr val="accent5"/>
            </a:lnRef>
            <a:fillRef idx="0">
              <a:schemeClr val="accent5"/>
            </a:fillRef>
            <a:effectRef idx="1">
              <a:schemeClr val="accent5"/>
            </a:effectRef>
            <a:fontRef idx="minor">
              <a:schemeClr val="tx1"/>
            </a:fontRef>
          </p:style>
        </p:cxnSp>
        <p:sp>
          <p:nvSpPr>
            <p:cNvPr id="20" name="TextBox 19"/>
            <p:cNvSpPr txBox="1"/>
            <p:nvPr/>
          </p:nvSpPr>
          <p:spPr>
            <a:xfrm>
              <a:off x="693644" y="5320268"/>
              <a:ext cx="1643712" cy="369332"/>
            </a:xfrm>
            <a:prstGeom prst="rect">
              <a:avLst/>
            </a:prstGeom>
            <a:noFill/>
          </p:spPr>
          <p:txBody>
            <a:bodyPr wrap="none" rtlCol="0">
              <a:spAutoFit/>
            </a:bodyPr>
            <a:lstStyle/>
            <a:p>
              <a:r>
                <a:rPr lang="en-US" dirty="0"/>
                <a:t>Classification</a:t>
              </a:r>
            </a:p>
          </p:txBody>
        </p:sp>
      </p:grpSp>
      <p:sp>
        <p:nvSpPr>
          <p:cNvPr id="25" name="TextBox 24"/>
          <p:cNvSpPr txBox="1"/>
          <p:nvPr/>
        </p:nvSpPr>
        <p:spPr>
          <a:xfrm>
            <a:off x="577236" y="5798234"/>
            <a:ext cx="2371149" cy="923330"/>
          </a:xfrm>
          <a:prstGeom prst="rect">
            <a:avLst/>
          </a:prstGeom>
          <a:noFill/>
        </p:spPr>
        <p:txBody>
          <a:bodyPr wrap="none" rtlCol="0">
            <a:spAutoFit/>
          </a:bodyPr>
          <a:lstStyle/>
          <a:p>
            <a:r>
              <a:rPr lang="en-US" dirty="0"/>
              <a:t>Anomaly Detection</a:t>
            </a:r>
          </a:p>
          <a:p>
            <a:r>
              <a:rPr lang="en-US" dirty="0"/>
              <a:t>Sequence labeling</a:t>
            </a:r>
          </a:p>
          <a:p>
            <a:r>
              <a:rPr lang="mr-IN" dirty="0"/>
              <a:t>…</a:t>
            </a:r>
            <a:endParaRPr lang="en-US" dirty="0"/>
          </a:p>
        </p:txBody>
      </p:sp>
      <p:grpSp>
        <p:nvGrpSpPr>
          <p:cNvPr id="31" name="Group 30"/>
          <p:cNvGrpSpPr/>
          <p:nvPr/>
        </p:nvGrpSpPr>
        <p:grpSpPr>
          <a:xfrm>
            <a:off x="6278317" y="4070350"/>
            <a:ext cx="2670726" cy="1619250"/>
            <a:chOff x="5635074" y="4070350"/>
            <a:chExt cx="2670726" cy="1619250"/>
          </a:xfrm>
        </p:grpSpPr>
        <p:pic>
          <p:nvPicPr>
            <p:cNvPr id="26" name="Picture 25" descr="220px-Cluster-2.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5174" y="4070350"/>
              <a:ext cx="1870626" cy="1249918"/>
            </a:xfrm>
            <a:prstGeom prst="rect">
              <a:avLst/>
            </a:prstGeom>
          </p:spPr>
        </p:pic>
        <p:pic>
          <p:nvPicPr>
            <p:cNvPr id="28" name="Picture 27"/>
            <p:cNvPicPr>
              <a:picLocks noChangeAspect="1"/>
            </p:cNvPicPr>
            <p:nvPr/>
          </p:nvPicPr>
          <p:blipFill>
            <a:blip r:embed="rId4"/>
            <a:stretch>
              <a:fillRect/>
            </a:stretch>
          </p:blipFill>
          <p:spPr>
            <a:xfrm>
              <a:off x="5635074" y="4140200"/>
              <a:ext cx="800100" cy="1117600"/>
            </a:xfrm>
            <a:prstGeom prst="rect">
              <a:avLst/>
            </a:prstGeom>
          </p:spPr>
        </p:pic>
        <p:cxnSp>
          <p:nvCxnSpPr>
            <p:cNvPr id="29" name="Straight Arrow Connector 28"/>
            <p:cNvCxnSpPr/>
            <p:nvPr/>
          </p:nvCxnSpPr>
          <p:spPr>
            <a:xfrm>
              <a:off x="6435174" y="4660900"/>
              <a:ext cx="322266" cy="0"/>
            </a:xfrm>
            <a:prstGeom prst="straightConnector1">
              <a:avLst/>
            </a:prstGeom>
            <a:ln w="38100" cmpd="sng">
              <a:solidFill>
                <a:srgbClr val="4F81BD"/>
              </a:solidFill>
              <a:tailEnd type="arrow"/>
            </a:ln>
          </p:spPr>
          <p:style>
            <a:lnRef idx="2">
              <a:schemeClr val="accent5"/>
            </a:lnRef>
            <a:fillRef idx="0">
              <a:schemeClr val="accent5"/>
            </a:fillRef>
            <a:effectRef idx="1">
              <a:schemeClr val="accent5"/>
            </a:effectRef>
            <a:fontRef idx="minor">
              <a:schemeClr val="tx1"/>
            </a:fontRef>
          </p:style>
        </p:cxnSp>
        <p:sp>
          <p:nvSpPr>
            <p:cNvPr id="30" name="TextBox 29"/>
            <p:cNvSpPr txBox="1"/>
            <p:nvPr/>
          </p:nvSpPr>
          <p:spPr>
            <a:xfrm>
              <a:off x="6113217" y="5320268"/>
              <a:ext cx="1288446" cy="369332"/>
            </a:xfrm>
            <a:prstGeom prst="rect">
              <a:avLst/>
            </a:prstGeom>
            <a:noFill/>
          </p:spPr>
          <p:txBody>
            <a:bodyPr wrap="none" rtlCol="0">
              <a:spAutoFit/>
            </a:bodyPr>
            <a:lstStyle/>
            <a:p>
              <a:r>
                <a:rPr lang="en-US" dirty="0"/>
                <a:t>Clustering</a:t>
              </a:r>
            </a:p>
          </p:txBody>
        </p:sp>
      </p:grpSp>
      <p:sp>
        <p:nvSpPr>
          <p:cNvPr id="2" name="Ορθογώνιο 1"/>
          <p:cNvSpPr/>
          <p:nvPr/>
        </p:nvSpPr>
        <p:spPr>
          <a:xfrm>
            <a:off x="4377043" y="6339354"/>
            <a:ext cx="4572000" cy="230832"/>
          </a:xfrm>
          <a:prstGeom prst="rect">
            <a:avLst/>
          </a:prstGeom>
        </p:spPr>
        <p:txBody>
          <a:bodyPr>
            <a:spAutoFit/>
          </a:bodyPr>
          <a:lstStyle/>
          <a:p>
            <a:pPr algn="r"/>
            <a:r>
              <a:rPr lang="en-US" sz="900" i="1" dirty="0"/>
              <a:t>http://</a:t>
            </a:r>
            <a:r>
              <a:rPr lang="en-US" sz="900" i="1" dirty="0" err="1"/>
              <a:t>mbjoseph.github.io</a:t>
            </a:r>
            <a:r>
              <a:rPr lang="en-US" sz="900" i="1" dirty="0"/>
              <a:t>/2013/11/27/</a:t>
            </a:r>
            <a:r>
              <a:rPr lang="en-US" sz="900" i="1" dirty="0" err="1"/>
              <a:t>measure.html</a:t>
            </a:r>
            <a:endParaRPr lang="en-US" sz="900" i="1" dirty="0"/>
          </a:p>
        </p:txBody>
      </p:sp>
    </p:spTree>
    <p:extLst>
      <p:ext uri="{BB962C8B-B14F-4D97-AF65-F5344CB8AC3E}">
        <p14:creationId xmlns:p14="http://schemas.microsoft.com/office/powerpoint/2010/main" val="4163644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52816" y="2648164"/>
            <a:ext cx="3966912" cy="3644900"/>
          </a:xfrm>
          <a:prstGeom prst="rect">
            <a:avLst/>
          </a:prstGeom>
        </p:spPr>
      </p:pic>
      <p:sp>
        <p:nvSpPr>
          <p:cNvPr id="5" name="Rectangle 4"/>
          <p:cNvSpPr/>
          <p:nvPr/>
        </p:nvSpPr>
        <p:spPr>
          <a:xfrm>
            <a:off x="551280" y="1266372"/>
            <a:ext cx="8275335" cy="923330"/>
          </a:xfrm>
          <a:prstGeom prst="rect">
            <a:avLst/>
          </a:prstGeom>
        </p:spPr>
        <p:txBody>
          <a:bodyPr wrap="square">
            <a:spAutoFit/>
          </a:bodyPr>
          <a:lstStyle/>
          <a:p>
            <a:r>
              <a:rPr lang="en-US" dirty="0"/>
              <a:t>Most machine learning methods work well because of </a:t>
            </a:r>
            <a:r>
              <a:rPr lang="en-US" b="1" dirty="0">
                <a:solidFill>
                  <a:srgbClr val="E68230"/>
                </a:solidFill>
              </a:rPr>
              <a:t>human-designed representations</a:t>
            </a:r>
            <a:r>
              <a:rPr lang="en-US" dirty="0">
                <a:solidFill>
                  <a:srgbClr val="E68230"/>
                </a:solidFill>
              </a:rPr>
              <a:t> </a:t>
            </a:r>
            <a:r>
              <a:rPr lang="en-US" dirty="0"/>
              <a:t>and </a:t>
            </a:r>
            <a:r>
              <a:rPr lang="en-US" b="1" dirty="0">
                <a:solidFill>
                  <a:srgbClr val="E68230"/>
                </a:solidFill>
              </a:rPr>
              <a:t>input features</a:t>
            </a:r>
          </a:p>
          <a:p>
            <a:r>
              <a:rPr lang="en-US" dirty="0"/>
              <a:t>ML becomes just </a:t>
            </a:r>
            <a:r>
              <a:rPr lang="en-US" b="1" dirty="0">
                <a:solidFill>
                  <a:srgbClr val="E68230"/>
                </a:solidFill>
              </a:rPr>
              <a:t>optimizing weights </a:t>
            </a:r>
            <a:r>
              <a:rPr lang="en-US" dirty="0"/>
              <a:t>to best make a final prediction</a:t>
            </a:r>
          </a:p>
        </p:txBody>
      </p:sp>
      <p:sp>
        <p:nvSpPr>
          <p:cNvPr id="7"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ML vs. Deep Learning </a:t>
            </a:r>
          </a:p>
        </p:txBody>
      </p:sp>
    </p:spTree>
    <p:extLst>
      <p:ext uri="{BB962C8B-B14F-4D97-AF65-F5344CB8AC3E}">
        <p14:creationId xmlns:p14="http://schemas.microsoft.com/office/powerpoint/2010/main" val="3488711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35872" y="1211263"/>
            <a:ext cx="8250928" cy="1754327"/>
          </a:xfrm>
          <a:prstGeom prst="rect">
            <a:avLst/>
          </a:prstGeom>
        </p:spPr>
        <p:txBody>
          <a:bodyPr wrap="square">
            <a:spAutoFit/>
          </a:bodyPr>
          <a:lstStyle/>
          <a:p>
            <a:r>
              <a:rPr lang="en-US" dirty="0"/>
              <a:t>A machine learning subfield of learning </a:t>
            </a:r>
            <a:r>
              <a:rPr lang="en-US" b="1" dirty="0">
                <a:solidFill>
                  <a:srgbClr val="E68230"/>
                </a:solidFill>
              </a:rPr>
              <a:t>representations</a:t>
            </a:r>
            <a:r>
              <a:rPr lang="en-US" dirty="0">
                <a:solidFill>
                  <a:srgbClr val="E68230"/>
                </a:solidFill>
              </a:rPr>
              <a:t> </a:t>
            </a:r>
            <a:r>
              <a:rPr lang="en-US" dirty="0"/>
              <a:t>of data. Exceptional effective at </a:t>
            </a:r>
            <a:r>
              <a:rPr lang="en-US" b="1" dirty="0">
                <a:solidFill>
                  <a:srgbClr val="E68230"/>
                </a:solidFill>
              </a:rPr>
              <a:t>learning patterns</a:t>
            </a:r>
            <a:r>
              <a:rPr lang="en-US" dirty="0"/>
              <a:t>.</a:t>
            </a:r>
          </a:p>
          <a:p>
            <a:r>
              <a:rPr lang="en-US" dirty="0"/>
              <a:t>Deep learning algorithms attempt to learn (multiple levels of) representation by using a </a:t>
            </a:r>
            <a:r>
              <a:rPr lang="en-US" b="1" dirty="0">
                <a:solidFill>
                  <a:srgbClr val="E68230"/>
                </a:solidFill>
              </a:rPr>
              <a:t>hierarchy of multiple layers</a:t>
            </a:r>
          </a:p>
          <a:p>
            <a:r>
              <a:rPr lang="en-US" dirty="0"/>
              <a:t>If you provide the system </a:t>
            </a:r>
            <a:r>
              <a:rPr lang="en-US" b="1" dirty="0">
                <a:solidFill>
                  <a:srgbClr val="E68230"/>
                </a:solidFill>
              </a:rPr>
              <a:t>tons of information</a:t>
            </a:r>
            <a:r>
              <a:rPr lang="en-US" dirty="0"/>
              <a:t>, it begins to understand it and respond in useful ways.</a:t>
            </a:r>
          </a:p>
        </p:txBody>
      </p:sp>
      <p:sp>
        <p:nvSpPr>
          <p:cNvPr id="12"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What is Deep Learning </a:t>
            </a:r>
            <a:r>
              <a:rPr lang="en-US" sz="4000" dirty="0"/>
              <a:t>(DL) </a:t>
            </a:r>
            <a:r>
              <a:rPr lang="en-US" dirty="0"/>
              <a:t>? </a:t>
            </a:r>
          </a:p>
        </p:txBody>
      </p:sp>
      <p:pic>
        <p:nvPicPr>
          <p:cNvPr id="14" name="Picture 13" descr="machine-learning-vs-deep-learn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100" y="3029090"/>
            <a:ext cx="6890920" cy="3360939"/>
          </a:xfrm>
          <a:prstGeom prst="rect">
            <a:avLst/>
          </a:prstGeom>
        </p:spPr>
      </p:pic>
      <p:sp>
        <p:nvSpPr>
          <p:cNvPr id="2" name="Ορθογώνιο 1"/>
          <p:cNvSpPr/>
          <p:nvPr/>
        </p:nvSpPr>
        <p:spPr>
          <a:xfrm>
            <a:off x="1473102" y="6390029"/>
            <a:ext cx="6374361" cy="229135"/>
          </a:xfrm>
          <a:prstGeom prst="rect">
            <a:avLst/>
          </a:prstGeom>
        </p:spPr>
        <p:txBody>
          <a:bodyPr wrap="square">
            <a:spAutoFit/>
          </a:bodyPr>
          <a:lstStyle/>
          <a:p>
            <a:r>
              <a:rPr lang="en-US" sz="900" i="1" dirty="0"/>
              <a:t>https://</a:t>
            </a:r>
            <a:r>
              <a:rPr lang="en-US" sz="900" i="1" dirty="0" err="1"/>
              <a:t>www.xenonstack.com</a:t>
            </a:r>
            <a:r>
              <a:rPr lang="en-US" sz="900" i="1" dirty="0"/>
              <a:t>/blog/static/public/uploads/media/machine-learning-vs-deep-</a:t>
            </a:r>
            <a:r>
              <a:rPr lang="en-US" sz="900" i="1" dirty="0" err="1"/>
              <a:t>learning.png</a:t>
            </a:r>
            <a:endParaRPr lang="en-US" sz="900" i="1" dirty="0"/>
          </a:p>
        </p:txBody>
      </p:sp>
    </p:spTree>
    <p:extLst>
      <p:ext uri="{BB962C8B-B14F-4D97-AF65-F5344CB8AC3E}">
        <p14:creationId xmlns:p14="http://schemas.microsoft.com/office/powerpoint/2010/main" val="928293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59300" y="3618226"/>
            <a:ext cx="4414420" cy="2998474"/>
          </a:xfrm>
          <a:prstGeom prst="rect">
            <a:avLst/>
          </a:prstGeom>
        </p:spPr>
      </p:pic>
      <p:sp>
        <p:nvSpPr>
          <p:cNvPr id="5" name="Rectangle 4"/>
          <p:cNvSpPr/>
          <p:nvPr/>
        </p:nvSpPr>
        <p:spPr>
          <a:xfrm>
            <a:off x="330200" y="1231014"/>
            <a:ext cx="8458200" cy="2585323"/>
          </a:xfrm>
          <a:prstGeom prst="rect">
            <a:avLst/>
          </a:prstGeom>
        </p:spPr>
        <p:txBody>
          <a:bodyPr wrap="square">
            <a:spAutoFit/>
          </a:bodyPr>
          <a:lstStyle/>
          <a:p>
            <a:pPr marL="285750" indent="-285750">
              <a:buFont typeface="Courier New"/>
              <a:buChar char="o"/>
            </a:pPr>
            <a:r>
              <a:rPr lang="en-US" dirty="0"/>
              <a:t>Manually designed features are often </a:t>
            </a:r>
            <a:r>
              <a:rPr lang="en-US" b="1" dirty="0">
                <a:solidFill>
                  <a:srgbClr val="E68230"/>
                </a:solidFill>
              </a:rPr>
              <a:t>over-specified</a:t>
            </a:r>
            <a:r>
              <a:rPr lang="en-US" dirty="0"/>
              <a:t>, </a:t>
            </a:r>
            <a:r>
              <a:rPr lang="en-US" b="1" dirty="0">
                <a:solidFill>
                  <a:srgbClr val="E68230"/>
                </a:solidFill>
              </a:rPr>
              <a:t>incomplete</a:t>
            </a:r>
            <a:r>
              <a:rPr lang="en-US" dirty="0">
                <a:solidFill>
                  <a:srgbClr val="E68230"/>
                </a:solidFill>
              </a:rPr>
              <a:t> </a:t>
            </a:r>
            <a:r>
              <a:rPr lang="en-US" dirty="0"/>
              <a:t>and take a </a:t>
            </a:r>
            <a:r>
              <a:rPr lang="en-US" b="1" dirty="0">
                <a:solidFill>
                  <a:srgbClr val="E68230"/>
                </a:solidFill>
              </a:rPr>
              <a:t>long time to design </a:t>
            </a:r>
            <a:r>
              <a:rPr lang="en-US" dirty="0"/>
              <a:t>and validate</a:t>
            </a:r>
          </a:p>
          <a:p>
            <a:pPr marL="285750" indent="-285750">
              <a:buFont typeface="Courier New"/>
              <a:buChar char="o"/>
            </a:pPr>
            <a:r>
              <a:rPr lang="en-US" dirty="0"/>
              <a:t>Learned Features are </a:t>
            </a:r>
            <a:r>
              <a:rPr lang="en-US" b="1" dirty="0">
                <a:solidFill>
                  <a:srgbClr val="E68230"/>
                </a:solidFill>
              </a:rPr>
              <a:t>easy to adapt</a:t>
            </a:r>
            <a:r>
              <a:rPr lang="en-US" dirty="0"/>
              <a:t>, </a:t>
            </a:r>
            <a:r>
              <a:rPr lang="en-US" b="1" dirty="0">
                <a:solidFill>
                  <a:srgbClr val="E68230"/>
                </a:solidFill>
              </a:rPr>
              <a:t>fast</a:t>
            </a:r>
            <a:r>
              <a:rPr lang="en-US" dirty="0"/>
              <a:t> to learn</a:t>
            </a:r>
          </a:p>
          <a:p>
            <a:pPr marL="285750" indent="-285750">
              <a:buFont typeface="Courier New"/>
              <a:buChar char="o"/>
            </a:pPr>
            <a:r>
              <a:rPr lang="en-US" dirty="0"/>
              <a:t>Deep learning provides a very </a:t>
            </a:r>
            <a:r>
              <a:rPr lang="en-US" b="1" dirty="0">
                <a:solidFill>
                  <a:srgbClr val="E68230"/>
                </a:solidFill>
              </a:rPr>
              <a:t>flexible</a:t>
            </a:r>
            <a:r>
              <a:rPr lang="en-US" dirty="0"/>
              <a:t>, (almost?) </a:t>
            </a:r>
            <a:r>
              <a:rPr lang="en-US" b="1" dirty="0">
                <a:solidFill>
                  <a:srgbClr val="E68230"/>
                </a:solidFill>
              </a:rPr>
              <a:t>universal</a:t>
            </a:r>
            <a:r>
              <a:rPr lang="en-US" dirty="0"/>
              <a:t>, learnable framework for representing world, visual and linguistic information.</a:t>
            </a:r>
          </a:p>
          <a:p>
            <a:pPr marL="285750" indent="-285750">
              <a:buFont typeface="Courier New"/>
              <a:buChar char="o"/>
            </a:pPr>
            <a:r>
              <a:rPr lang="en-US" dirty="0"/>
              <a:t>Can learn both unsupervised and supervised</a:t>
            </a:r>
          </a:p>
          <a:p>
            <a:pPr marL="285750" indent="-285750">
              <a:buFont typeface="Courier New"/>
              <a:buChar char="o"/>
            </a:pPr>
            <a:r>
              <a:rPr lang="en-US" dirty="0"/>
              <a:t>Effective </a:t>
            </a:r>
            <a:r>
              <a:rPr lang="en-US" b="1" dirty="0">
                <a:solidFill>
                  <a:srgbClr val="E68230"/>
                </a:solidFill>
              </a:rPr>
              <a:t>end-to-end </a:t>
            </a:r>
            <a:r>
              <a:rPr lang="en-US" dirty="0"/>
              <a:t>joint system learning</a:t>
            </a:r>
          </a:p>
          <a:p>
            <a:pPr marL="285750" indent="-285750">
              <a:buFont typeface="Courier New"/>
              <a:buChar char="o"/>
            </a:pPr>
            <a:r>
              <a:rPr lang="en-US" dirty="0"/>
              <a:t>Utilize large amounts of training data</a:t>
            </a:r>
          </a:p>
          <a:p>
            <a:endParaRPr lang="en-US" dirty="0"/>
          </a:p>
        </p:txBody>
      </p:sp>
      <p:sp>
        <p:nvSpPr>
          <p:cNvPr id="7"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Why is DL useful? </a:t>
            </a:r>
          </a:p>
        </p:txBody>
      </p:sp>
      <p:sp>
        <p:nvSpPr>
          <p:cNvPr id="8" name="Rectangle 7"/>
          <p:cNvSpPr/>
          <p:nvPr/>
        </p:nvSpPr>
        <p:spPr>
          <a:xfrm>
            <a:off x="444500" y="4402370"/>
            <a:ext cx="4114800" cy="923330"/>
          </a:xfrm>
          <a:prstGeom prst="rect">
            <a:avLst/>
          </a:prstGeom>
        </p:spPr>
        <p:txBody>
          <a:bodyPr wrap="square">
            <a:spAutoFit/>
          </a:bodyPr>
          <a:lstStyle/>
          <a:p>
            <a:r>
              <a:rPr lang="en-US" dirty="0"/>
              <a:t>In ~2010 DL started outperforming other ML techniques </a:t>
            </a:r>
          </a:p>
          <a:p>
            <a:r>
              <a:rPr lang="en-US" dirty="0"/>
              <a:t>first in speech and vision, then NLP</a:t>
            </a:r>
          </a:p>
        </p:txBody>
      </p:sp>
    </p:spTree>
    <p:extLst>
      <p:ext uri="{BB962C8B-B14F-4D97-AF65-F5344CB8AC3E}">
        <p14:creationId xmlns:p14="http://schemas.microsoft.com/office/powerpoint/2010/main" val="2278962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346983" y="1146464"/>
            <a:ext cx="4939233" cy="3441700"/>
          </a:xfrm>
          <a:prstGeom prst="rect">
            <a:avLst/>
          </a:prstGeom>
        </p:spPr>
      </p:pic>
      <p:sp>
        <p:nvSpPr>
          <p:cNvPr id="6" name="Rectangle 5"/>
          <p:cNvSpPr/>
          <p:nvPr/>
        </p:nvSpPr>
        <p:spPr>
          <a:xfrm>
            <a:off x="226236" y="4838700"/>
            <a:ext cx="5590364" cy="1754327"/>
          </a:xfrm>
          <a:prstGeom prst="rect">
            <a:avLst/>
          </a:prstGeom>
        </p:spPr>
        <p:txBody>
          <a:bodyPr wrap="square">
            <a:spAutoFit/>
          </a:bodyPr>
          <a:lstStyle/>
          <a:p>
            <a:r>
              <a:rPr lang="en-US" dirty="0"/>
              <a:t>Several big improvements in recent years in NLP </a:t>
            </a:r>
          </a:p>
          <a:p>
            <a:pPr marL="285750" indent="-285750">
              <a:buFont typeface="Wingdings" charset="2"/>
              <a:buChar char="ü"/>
            </a:pPr>
            <a:r>
              <a:rPr lang="en-US" dirty="0"/>
              <a:t>Machine Translation</a:t>
            </a:r>
          </a:p>
          <a:p>
            <a:pPr marL="285750" indent="-285750">
              <a:buFont typeface="Wingdings" charset="2"/>
              <a:buChar char="ü"/>
            </a:pPr>
            <a:r>
              <a:rPr lang="en-US" dirty="0"/>
              <a:t>Sentiment Analysis</a:t>
            </a:r>
          </a:p>
          <a:p>
            <a:pPr marL="285750" indent="-285750">
              <a:buFont typeface="Wingdings" charset="2"/>
              <a:buChar char="ü"/>
            </a:pPr>
            <a:r>
              <a:rPr lang="en-US" dirty="0"/>
              <a:t>Dialogue Agents</a:t>
            </a:r>
          </a:p>
          <a:p>
            <a:pPr marL="285750" indent="-285750">
              <a:buFont typeface="Wingdings" charset="2"/>
              <a:buChar char="ü"/>
            </a:pPr>
            <a:r>
              <a:rPr lang="en-US" dirty="0"/>
              <a:t>Question Answering</a:t>
            </a:r>
          </a:p>
          <a:p>
            <a:pPr marL="285750" indent="-285750">
              <a:buFont typeface="Wingdings" charset="2"/>
              <a:buChar char="ü"/>
            </a:pPr>
            <a:r>
              <a:rPr lang="en-US" dirty="0"/>
              <a:t>Text Classification     </a:t>
            </a:r>
            <a:r>
              <a:rPr lang="mr-IN" dirty="0"/>
              <a:t>…</a:t>
            </a:r>
            <a:endParaRPr lang="en-US" dirty="0"/>
          </a:p>
        </p:txBody>
      </p:sp>
      <p:sp>
        <p:nvSpPr>
          <p:cNvPr id="7" name="Title 1"/>
          <p:cNvSpPr txBox="1">
            <a:spLocks/>
          </p:cNvSpPr>
          <p:nvPr/>
        </p:nvSpPr>
        <p:spPr>
          <a:xfrm>
            <a:off x="-789147" y="162359"/>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State of the art in </a:t>
            </a:r>
            <a:r>
              <a:rPr lang="mr-IN" dirty="0"/>
              <a:t>…</a:t>
            </a:r>
            <a:endParaRPr lang="en-US" dirty="0"/>
          </a:p>
        </p:txBody>
      </p:sp>
    </p:spTree>
    <p:extLst>
      <p:ext uri="{BB962C8B-B14F-4D97-AF65-F5344CB8AC3E}">
        <p14:creationId xmlns:p14="http://schemas.microsoft.com/office/powerpoint/2010/main" val="3619048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Neural Network Intro</a:t>
            </a:r>
          </a:p>
        </p:txBody>
      </p:sp>
      <p:sp>
        <p:nvSpPr>
          <p:cNvPr id="12" name="Στρογγυλεμένο ορθογώνιο 11"/>
          <p:cNvSpPr/>
          <p:nvPr/>
        </p:nvSpPr>
        <p:spPr>
          <a:xfrm>
            <a:off x="1645920" y="1371600"/>
            <a:ext cx="1131570" cy="424053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l-GR"/>
          </a:p>
        </p:txBody>
      </p:sp>
      <p:sp>
        <p:nvSpPr>
          <p:cNvPr id="13" name="Στρογγυλεμένο ορθογώνιο 12"/>
          <p:cNvSpPr/>
          <p:nvPr/>
        </p:nvSpPr>
        <p:spPr>
          <a:xfrm>
            <a:off x="3280410" y="2503169"/>
            <a:ext cx="868013" cy="19440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l-GR"/>
          </a:p>
        </p:txBody>
      </p:sp>
      <p:sp>
        <p:nvSpPr>
          <p:cNvPr id="17" name="Στρογγυλεμένο ορθογώνιο 16"/>
          <p:cNvSpPr/>
          <p:nvPr/>
        </p:nvSpPr>
        <p:spPr>
          <a:xfrm>
            <a:off x="274320" y="1932271"/>
            <a:ext cx="868013" cy="308549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l-GR"/>
          </a:p>
        </p:txBody>
      </p:sp>
      <p:sp>
        <p:nvSpPr>
          <p:cNvPr id="7" name="TextBox 6"/>
          <p:cNvSpPr txBox="1"/>
          <p:nvPr/>
        </p:nvSpPr>
        <p:spPr>
          <a:xfrm>
            <a:off x="1533710" y="6223500"/>
            <a:ext cx="1355989" cy="400110"/>
          </a:xfrm>
          <a:prstGeom prst="rect">
            <a:avLst/>
          </a:prstGeom>
          <a:noFill/>
        </p:spPr>
        <p:txBody>
          <a:bodyPr wrap="square" rtlCol="0">
            <a:spAutoFit/>
          </a:bodyPr>
          <a:lstStyle/>
          <a:p>
            <a:pPr algn="ctr"/>
            <a:r>
              <a:rPr lang="en-US" sz="2000" dirty="0">
                <a:solidFill>
                  <a:srgbClr val="6B9BC7"/>
                </a:solidFill>
                <a:hlinkClick r:id="rId3"/>
              </a:rPr>
              <a:t>Demo</a:t>
            </a:r>
            <a:endParaRPr lang="en-US" sz="2000" dirty="0">
              <a:solidFill>
                <a:srgbClr val="6B9BC7"/>
              </a:solidFill>
            </a:endParaRPr>
          </a:p>
        </p:txBody>
      </p:sp>
      <p:pic>
        <p:nvPicPr>
          <p:cNvPr id="8" name="Picture 7" descr="300px-Colored_neural_network.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727" y="1181100"/>
            <a:ext cx="3810000" cy="4584700"/>
          </a:xfrm>
          <a:prstGeom prst="rect">
            <a:avLst/>
          </a:prstGeom>
        </p:spPr>
      </p:pic>
      <p:sp>
        <p:nvSpPr>
          <p:cNvPr id="9" name="TextBox 8"/>
          <p:cNvSpPr txBox="1"/>
          <p:nvPr/>
        </p:nvSpPr>
        <p:spPr>
          <a:xfrm>
            <a:off x="5434798" y="3890207"/>
            <a:ext cx="2157963" cy="369332"/>
          </a:xfrm>
          <a:prstGeom prst="rect">
            <a:avLst/>
          </a:prstGeom>
          <a:noFill/>
        </p:spPr>
        <p:txBody>
          <a:bodyPr wrap="none" rtlCol="0">
            <a:spAutoFit/>
          </a:bodyPr>
          <a:lstStyle/>
          <a:p>
            <a:r>
              <a:rPr lang="en-US" dirty="0"/>
              <a:t>How do we train?</a:t>
            </a:r>
          </a:p>
        </p:txBody>
      </p:sp>
      <mc:AlternateContent xmlns:mc="http://schemas.openxmlformats.org/markup-compatibility/2006" xmlns:a14="http://schemas.microsoft.com/office/drawing/2010/main">
        <mc:Choice Requires="a14">
          <p:sp>
            <p:nvSpPr>
              <p:cNvPr id="2" name="TextBox 1"/>
              <p:cNvSpPr txBox="1"/>
              <p:nvPr/>
            </p:nvSpPr>
            <p:spPr>
              <a:xfrm>
                <a:off x="5223993" y="1932271"/>
                <a:ext cx="308229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accent4"/>
                          </a:solidFill>
                          <a:latin typeface="Cambria Math" charset="0"/>
                        </a:rPr>
                        <m:t>𝒉</m:t>
                      </m:r>
                      <m:r>
                        <a:rPr lang="en-US" sz="2400" b="1" i="1" smtClean="0">
                          <a:solidFill>
                            <a:schemeClr val="accent4"/>
                          </a:solidFill>
                          <a:latin typeface="Cambria Math" charset="0"/>
                        </a:rPr>
                        <m:t>=  </m:t>
                      </m:r>
                      <m:r>
                        <a:rPr lang="el-GR" sz="2400" b="1" i="1" smtClean="0">
                          <a:solidFill>
                            <a:schemeClr val="accent4"/>
                          </a:solidFill>
                          <a:latin typeface="Cambria Math" charset="0"/>
                        </a:rPr>
                        <m:t>𝝈</m:t>
                      </m:r>
                      <m:r>
                        <a:rPr lang="el-GR" sz="2400" b="1" i="1" smtClean="0">
                          <a:solidFill>
                            <a:schemeClr val="accent4"/>
                          </a:solidFill>
                          <a:latin typeface="Cambria Math" charset="0"/>
                        </a:rPr>
                        <m:t>(</m:t>
                      </m:r>
                      <m:sSub>
                        <m:sSubPr>
                          <m:ctrlPr>
                            <a:rPr lang="en-US" sz="2400" b="1" i="1" smtClean="0">
                              <a:solidFill>
                                <a:schemeClr val="accent4"/>
                              </a:solidFill>
                              <a:latin typeface="Cambria Math" panose="02040503050406030204" pitchFamily="18" charset="0"/>
                            </a:rPr>
                          </m:ctrlPr>
                        </m:sSubPr>
                        <m:e>
                          <m:r>
                            <a:rPr lang="en-US" sz="2400" b="1" i="0" smtClean="0">
                              <a:solidFill>
                                <a:schemeClr val="accent4"/>
                              </a:solidFill>
                              <a:latin typeface="Cambria Math" charset="0"/>
                            </a:rPr>
                            <m:t>𝐖</m:t>
                          </m:r>
                        </m:e>
                        <m:sub>
                          <m:r>
                            <a:rPr lang="en-US" sz="2400" b="1" i="1" smtClean="0">
                              <a:solidFill>
                                <a:schemeClr val="accent4"/>
                              </a:solidFill>
                              <a:latin typeface="Cambria Math" charset="0"/>
                            </a:rPr>
                            <m:t>𝟏</m:t>
                          </m:r>
                        </m:sub>
                      </m:sSub>
                      <m:r>
                        <a:rPr lang="en-US" sz="2400" b="1" i="1" smtClean="0">
                          <a:solidFill>
                            <a:schemeClr val="accent4"/>
                          </a:solidFill>
                          <a:latin typeface="Cambria Math" charset="0"/>
                        </a:rPr>
                        <m:t>𝒙</m:t>
                      </m:r>
                      <m:r>
                        <a:rPr lang="en-US" sz="2400" b="1" i="1" smtClean="0">
                          <a:solidFill>
                            <a:schemeClr val="accent4"/>
                          </a:solidFill>
                          <a:latin typeface="Cambria Math" charset="0"/>
                        </a:rPr>
                        <m:t>+</m:t>
                      </m:r>
                      <m:sSub>
                        <m:sSubPr>
                          <m:ctrlPr>
                            <a:rPr lang="en-US" sz="2400" b="1" i="1" smtClean="0">
                              <a:solidFill>
                                <a:schemeClr val="accent4"/>
                              </a:solidFill>
                              <a:latin typeface="Cambria Math" panose="02040503050406030204" pitchFamily="18" charset="0"/>
                            </a:rPr>
                          </m:ctrlPr>
                        </m:sSubPr>
                        <m:e>
                          <m:r>
                            <a:rPr lang="en-US" sz="2400" b="1" i="1" smtClean="0">
                              <a:solidFill>
                                <a:schemeClr val="accent4"/>
                              </a:solidFill>
                              <a:latin typeface="Cambria Math" charset="0"/>
                            </a:rPr>
                            <m:t>𝒃</m:t>
                          </m:r>
                        </m:e>
                        <m:sub>
                          <m:r>
                            <a:rPr lang="en-US" sz="2400" b="1" i="1" smtClean="0">
                              <a:solidFill>
                                <a:schemeClr val="accent4"/>
                              </a:solidFill>
                              <a:latin typeface="Cambria Math" charset="0"/>
                            </a:rPr>
                            <m:t>𝟏</m:t>
                          </m:r>
                        </m:sub>
                      </m:sSub>
                      <m:r>
                        <a:rPr lang="en-US" sz="2400" b="1" i="1" smtClean="0">
                          <a:solidFill>
                            <a:schemeClr val="accent4"/>
                          </a:solidFill>
                          <a:latin typeface="Cambria Math" charset="0"/>
                        </a:rPr>
                        <m:t>)</m:t>
                      </m:r>
                    </m:oMath>
                  </m:oMathPara>
                </a14:m>
                <a:endParaRPr lang="el-GR" sz="2400" b="1" dirty="0">
                  <a:solidFill>
                    <a:schemeClr val="accent4"/>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5223993" y="1932271"/>
                <a:ext cx="3082290" cy="369332"/>
              </a:xfrm>
              <a:prstGeom prst="rect">
                <a:avLst/>
              </a:prstGeom>
              <a:blipFill rotWithShape="0">
                <a:blip r:embed="rId5"/>
                <a:stretch>
                  <a:fillRect t="-137705" b="-177049"/>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5479538" y="2518430"/>
                <a:ext cx="246689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accent3"/>
                          </a:solidFill>
                          <a:latin typeface="Cambria Math" charset="0"/>
                        </a:rPr>
                        <m:t>𝒚</m:t>
                      </m:r>
                      <m:r>
                        <a:rPr lang="en-US" sz="2400" b="1" i="1" smtClean="0">
                          <a:solidFill>
                            <a:schemeClr val="accent3"/>
                          </a:solidFill>
                          <a:latin typeface="Cambria Math" charset="0"/>
                        </a:rPr>
                        <m:t>=</m:t>
                      </m:r>
                      <m:r>
                        <a:rPr lang="el-GR" sz="2400" b="1" i="1" smtClean="0">
                          <a:solidFill>
                            <a:schemeClr val="accent3"/>
                          </a:solidFill>
                          <a:latin typeface="Cambria Math" charset="0"/>
                        </a:rPr>
                        <m:t>𝝈</m:t>
                      </m:r>
                      <m:r>
                        <a:rPr lang="el-GR" sz="2400" b="1" i="1" smtClean="0">
                          <a:solidFill>
                            <a:schemeClr val="accent3"/>
                          </a:solidFill>
                          <a:latin typeface="Cambria Math" charset="0"/>
                        </a:rPr>
                        <m:t>(</m:t>
                      </m:r>
                      <m:sSub>
                        <m:sSubPr>
                          <m:ctrlPr>
                            <a:rPr lang="en-US" sz="2400" b="1" i="1" smtClean="0">
                              <a:solidFill>
                                <a:schemeClr val="accent3"/>
                              </a:solidFill>
                              <a:latin typeface="Cambria Math" panose="02040503050406030204" pitchFamily="18" charset="0"/>
                            </a:rPr>
                          </m:ctrlPr>
                        </m:sSubPr>
                        <m:e>
                          <m:r>
                            <a:rPr lang="en-US" sz="2400" b="1" i="1" smtClean="0">
                              <a:solidFill>
                                <a:schemeClr val="accent3"/>
                              </a:solidFill>
                              <a:latin typeface="Cambria Math" charset="0"/>
                            </a:rPr>
                            <m:t>𝑾</m:t>
                          </m:r>
                        </m:e>
                        <m:sub>
                          <m:r>
                            <a:rPr lang="en-US" sz="2400" b="1" i="1" smtClean="0">
                              <a:solidFill>
                                <a:schemeClr val="accent3"/>
                              </a:solidFill>
                              <a:latin typeface="Cambria Math" charset="0"/>
                            </a:rPr>
                            <m:t>𝟐</m:t>
                          </m:r>
                        </m:sub>
                      </m:sSub>
                      <m:r>
                        <a:rPr lang="en-US" sz="2400" b="1" i="1" smtClean="0">
                          <a:solidFill>
                            <a:schemeClr val="accent3"/>
                          </a:solidFill>
                          <a:latin typeface="Cambria Math" charset="0"/>
                        </a:rPr>
                        <m:t>𝒉</m:t>
                      </m:r>
                      <m:r>
                        <a:rPr lang="en-US" sz="2400" b="1" i="1" smtClean="0">
                          <a:solidFill>
                            <a:schemeClr val="accent3"/>
                          </a:solidFill>
                          <a:latin typeface="Cambria Math" charset="0"/>
                        </a:rPr>
                        <m:t>+</m:t>
                      </m:r>
                      <m:sSub>
                        <m:sSubPr>
                          <m:ctrlPr>
                            <a:rPr lang="en-US" sz="2400" b="1" i="1" smtClean="0">
                              <a:solidFill>
                                <a:schemeClr val="accent3"/>
                              </a:solidFill>
                              <a:latin typeface="Cambria Math" panose="02040503050406030204" pitchFamily="18" charset="0"/>
                            </a:rPr>
                          </m:ctrlPr>
                        </m:sSubPr>
                        <m:e>
                          <m:r>
                            <a:rPr lang="en-US" sz="2400" b="1" i="1" smtClean="0">
                              <a:solidFill>
                                <a:schemeClr val="accent3"/>
                              </a:solidFill>
                              <a:latin typeface="Cambria Math" charset="0"/>
                            </a:rPr>
                            <m:t>𝒃</m:t>
                          </m:r>
                        </m:e>
                        <m:sub>
                          <m:r>
                            <a:rPr lang="en-US" sz="2400" b="1" i="1" smtClean="0">
                              <a:solidFill>
                                <a:schemeClr val="accent3"/>
                              </a:solidFill>
                              <a:latin typeface="Cambria Math" charset="0"/>
                            </a:rPr>
                            <m:t>𝟐</m:t>
                          </m:r>
                        </m:sub>
                      </m:sSub>
                      <m:r>
                        <a:rPr lang="en-US" sz="2400" b="1" i="1" smtClean="0">
                          <a:solidFill>
                            <a:schemeClr val="accent3"/>
                          </a:solidFill>
                          <a:latin typeface="Cambria Math" charset="0"/>
                        </a:rPr>
                        <m:t>)</m:t>
                      </m:r>
                    </m:oMath>
                  </m:oMathPara>
                </a14:m>
                <a:endParaRPr lang="el-GR" sz="2400" b="1" dirty="0">
                  <a:solidFill>
                    <a:schemeClr val="accent3"/>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479538" y="2518430"/>
                <a:ext cx="2466894" cy="369332"/>
              </a:xfrm>
              <a:prstGeom prst="rect">
                <a:avLst/>
              </a:prstGeom>
              <a:blipFill rotWithShape="0">
                <a:blip r:embed="rId6"/>
                <a:stretch>
                  <a:fillRect l="-2222" r="-3457" b="-37705"/>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014375" y="5608290"/>
                <a:ext cx="41870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accent4"/>
                          </a:solidFill>
                          <a:latin typeface="Cambria Math" charset="0"/>
                        </a:rPr>
                        <m:t>𝒉</m:t>
                      </m:r>
                    </m:oMath>
                  </m:oMathPara>
                </a14:m>
                <a:endParaRPr lang="el-GR" sz="2000" b="1" dirty="0"/>
              </a:p>
            </p:txBody>
          </p:sp>
        </mc:Choice>
        <mc:Fallback xmlns="">
          <p:sp>
            <p:nvSpPr>
              <p:cNvPr id="14" name="TextBox 13"/>
              <p:cNvSpPr txBox="1">
                <a:spLocks noRot="1" noChangeAspect="1" noMove="1" noResize="1" noEditPoints="1" noAdjustHandles="1" noChangeArrowheads="1" noChangeShapeType="1" noTextEdit="1"/>
              </p:cNvSpPr>
              <p:nvPr/>
            </p:nvSpPr>
            <p:spPr>
              <a:xfrm>
                <a:off x="2014375" y="5608290"/>
                <a:ext cx="418704" cy="400110"/>
              </a:xfrm>
              <a:prstGeom prst="rect">
                <a:avLst/>
              </a:prstGeom>
              <a:blipFill rotWithShape="0">
                <a:blip r:embed="rId7"/>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5" name="Ορθογώνιο 14"/>
              <p:cNvSpPr/>
              <p:nvPr/>
            </p:nvSpPr>
            <p:spPr>
              <a:xfrm>
                <a:off x="3509071" y="4402348"/>
                <a:ext cx="41069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accent3"/>
                          </a:solidFill>
                          <a:latin typeface="Cambria Math" charset="0"/>
                        </a:rPr>
                        <m:t>𝒚</m:t>
                      </m:r>
                    </m:oMath>
                  </m:oMathPara>
                </a14:m>
                <a:endParaRPr lang="el-GR" sz="2000" b="1" dirty="0">
                  <a:solidFill>
                    <a:schemeClr val="accent3"/>
                  </a:solidFill>
                </a:endParaRPr>
              </a:p>
            </p:txBody>
          </p:sp>
        </mc:Choice>
        <mc:Fallback xmlns="">
          <p:sp>
            <p:nvSpPr>
              <p:cNvPr id="15" name="Ορθογώνιο 14"/>
              <p:cNvSpPr>
                <a:spLocks noRot="1" noChangeAspect="1" noMove="1" noResize="1" noEditPoints="1" noAdjustHandles="1" noChangeArrowheads="1" noChangeShapeType="1" noTextEdit="1"/>
              </p:cNvSpPr>
              <p:nvPr/>
            </p:nvSpPr>
            <p:spPr>
              <a:xfrm>
                <a:off x="3509071" y="4402348"/>
                <a:ext cx="410690" cy="400110"/>
              </a:xfrm>
              <a:prstGeom prst="rect">
                <a:avLst/>
              </a:prstGeom>
              <a:blipFill rotWithShape="0">
                <a:blip r:embed="rId8"/>
                <a:stretch>
                  <a:fillRect b="-10606"/>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6" name="Ορθογώνιο 15"/>
              <p:cNvSpPr/>
              <p:nvPr/>
            </p:nvSpPr>
            <p:spPr>
              <a:xfrm>
                <a:off x="506187" y="5006142"/>
                <a:ext cx="40427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smtClean="0">
                          <a:solidFill>
                            <a:srgbClr val="FF0000"/>
                          </a:solidFill>
                          <a:latin typeface="Cambria Math" charset="0"/>
                        </a:rPr>
                        <m:t>𝒙</m:t>
                      </m:r>
                    </m:oMath>
                  </m:oMathPara>
                </a14:m>
                <a:endParaRPr lang="el-GR" b="1" dirty="0"/>
              </a:p>
            </p:txBody>
          </p:sp>
        </mc:Choice>
        <mc:Fallback xmlns="">
          <p:sp>
            <p:nvSpPr>
              <p:cNvPr id="16" name="Ορθογώνιο 15"/>
              <p:cNvSpPr>
                <a:spLocks noRot="1" noChangeAspect="1" noMove="1" noResize="1" noEditPoints="1" noAdjustHandles="1" noChangeArrowheads="1" noChangeShapeType="1" noTextEdit="1"/>
              </p:cNvSpPr>
              <p:nvPr/>
            </p:nvSpPr>
            <p:spPr>
              <a:xfrm>
                <a:off x="506187" y="5006142"/>
                <a:ext cx="404277" cy="400110"/>
              </a:xfrm>
              <a:prstGeom prst="rect">
                <a:avLst/>
              </a:prstGeom>
              <a:blipFill rotWithShape="0">
                <a:blip r:embed="rId9"/>
                <a:stretch>
                  <a:fillRect/>
                </a:stretch>
              </a:blipFill>
            </p:spPr>
            <p:txBody>
              <a:bodyPr/>
              <a:lstStyle/>
              <a:p>
                <a:r>
                  <a:rPr lang="el-GR">
                    <a:noFill/>
                  </a:rPr>
                  <a:t> </a:t>
                </a:r>
              </a:p>
            </p:txBody>
          </p:sp>
        </mc:Fallback>
      </mc:AlternateContent>
      <p:grpSp>
        <p:nvGrpSpPr>
          <p:cNvPr id="11" name="Ομάδα 10"/>
          <p:cNvGrpSpPr/>
          <p:nvPr/>
        </p:nvGrpSpPr>
        <p:grpSpPr>
          <a:xfrm>
            <a:off x="4245370" y="4873466"/>
            <a:ext cx="4572000" cy="1200329"/>
            <a:chOff x="4245370" y="4873466"/>
            <a:chExt cx="4572000" cy="1200329"/>
          </a:xfrm>
        </p:grpSpPr>
        <p:sp>
          <p:nvSpPr>
            <p:cNvPr id="5" name="Rectangle 4"/>
            <p:cNvSpPr/>
            <p:nvPr/>
          </p:nvSpPr>
          <p:spPr>
            <a:xfrm>
              <a:off x="4245370" y="4873466"/>
              <a:ext cx="4572000" cy="1200329"/>
            </a:xfrm>
            <a:prstGeom prst="rect">
              <a:avLst/>
            </a:prstGeom>
          </p:spPr>
          <p:txBody>
            <a:bodyPr>
              <a:spAutoFit/>
            </a:bodyPr>
            <a:lstStyle/>
            <a:p>
              <a:pPr algn="ctr"/>
              <a:r>
                <a:rPr lang="en-US" dirty="0"/>
                <a:t>4 + 2 = 6 neurons (not counting inputs)</a:t>
              </a:r>
            </a:p>
            <a:p>
              <a:pPr algn="ctr"/>
              <a:r>
                <a:rPr lang="en-US" dirty="0"/>
                <a:t>[3 x 4] + [4 x 2] = 20 weights </a:t>
              </a:r>
            </a:p>
            <a:p>
              <a:pPr algn="ctr"/>
              <a:r>
                <a:rPr lang="en-US" dirty="0"/>
                <a:t>4 + 2 = 6 biases</a:t>
              </a:r>
            </a:p>
            <a:p>
              <a:pPr algn="ctr"/>
              <a:r>
                <a:rPr lang="en-US" dirty="0">
                  <a:solidFill>
                    <a:schemeClr val="accent2"/>
                  </a:solidFill>
                </a:rPr>
                <a:t>26</a:t>
              </a:r>
              <a:r>
                <a:rPr lang="en-US" dirty="0"/>
                <a:t> </a:t>
              </a:r>
              <a:r>
                <a:rPr lang="en-US" dirty="0">
                  <a:solidFill>
                    <a:schemeClr val="accent2"/>
                  </a:solidFill>
                </a:rPr>
                <a:t>learnable </a:t>
              </a:r>
              <a:r>
                <a:rPr lang="en-US" b="1" dirty="0">
                  <a:solidFill>
                    <a:schemeClr val="accent2"/>
                  </a:solidFill>
                </a:rPr>
                <a:t>parameters</a:t>
              </a:r>
            </a:p>
          </p:txBody>
        </p:sp>
        <p:cxnSp>
          <p:nvCxnSpPr>
            <p:cNvPr id="10" name="Ευθεία γραμμή σύνδεσης 9"/>
            <p:cNvCxnSpPr/>
            <p:nvPr/>
          </p:nvCxnSpPr>
          <p:spPr>
            <a:xfrm>
              <a:off x="4434840" y="5765800"/>
              <a:ext cx="415788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8" name="Ορθογώνιο 17"/>
          <p:cNvSpPr/>
          <p:nvPr/>
        </p:nvSpPr>
        <p:spPr>
          <a:xfrm>
            <a:off x="6765138" y="1186934"/>
            <a:ext cx="1067921" cy="369332"/>
          </a:xfrm>
          <a:prstGeom prst="rect">
            <a:avLst/>
          </a:prstGeom>
        </p:spPr>
        <p:txBody>
          <a:bodyPr wrap="none">
            <a:spAutoFit/>
          </a:bodyPr>
          <a:lstStyle/>
          <a:p>
            <a:r>
              <a:rPr lang="en-US"/>
              <a:t>Weights</a:t>
            </a:r>
            <a:endParaRPr lang="en-US" dirty="0"/>
          </a:p>
        </p:txBody>
      </p:sp>
      <p:sp>
        <p:nvSpPr>
          <p:cNvPr id="19" name="Ορθογώνιο 18"/>
          <p:cNvSpPr/>
          <p:nvPr/>
        </p:nvSpPr>
        <p:spPr>
          <a:xfrm>
            <a:off x="4631647" y="3184002"/>
            <a:ext cx="2406428" cy="369332"/>
          </a:xfrm>
          <a:prstGeom prst="rect">
            <a:avLst/>
          </a:prstGeom>
        </p:spPr>
        <p:txBody>
          <a:bodyPr wrap="none">
            <a:spAutoFit/>
          </a:bodyPr>
          <a:lstStyle/>
          <a:p>
            <a:r>
              <a:rPr lang="en-US" dirty="0"/>
              <a:t>Activation functions</a:t>
            </a:r>
          </a:p>
        </p:txBody>
      </p:sp>
      <p:cxnSp>
        <p:nvCxnSpPr>
          <p:cNvPr id="21" name="Ευθύγραμμο βέλος σύνδεσης 20"/>
          <p:cNvCxnSpPr>
            <a:stCxn id="18" idx="2"/>
            <a:endCxn id="2" idx="0"/>
          </p:cNvCxnSpPr>
          <p:nvPr/>
        </p:nvCxnSpPr>
        <p:spPr>
          <a:xfrm flipH="1">
            <a:off x="6765138" y="1556266"/>
            <a:ext cx="533961" cy="3760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Ευθύγραμμο βέλος σύνδεσης 22"/>
          <p:cNvCxnSpPr>
            <a:stCxn id="18" idx="2"/>
            <a:endCxn id="4" idx="0"/>
          </p:cNvCxnSpPr>
          <p:nvPr/>
        </p:nvCxnSpPr>
        <p:spPr>
          <a:xfrm flipH="1">
            <a:off x="6712985" y="1556266"/>
            <a:ext cx="586114" cy="9621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Ευθύγραμμο βέλος σύνδεσης 24"/>
          <p:cNvCxnSpPr>
            <a:stCxn id="19" idx="0"/>
          </p:cNvCxnSpPr>
          <p:nvPr/>
        </p:nvCxnSpPr>
        <p:spPr>
          <a:xfrm flipV="1">
            <a:off x="5834861" y="2855452"/>
            <a:ext cx="325909" cy="3285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Ευθύγραμμο βέλος σύνδεσης 26"/>
          <p:cNvCxnSpPr>
            <a:stCxn id="19" idx="0"/>
          </p:cNvCxnSpPr>
          <p:nvPr/>
        </p:nvCxnSpPr>
        <p:spPr>
          <a:xfrm flipV="1">
            <a:off x="5834861" y="2301603"/>
            <a:ext cx="474499" cy="8823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84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8" grpId="0"/>
      <p:bldP spid="19" grpId="0"/>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Sketchbook">
  <a:themeElements>
    <a:clrScheme name="Sketchbook">
      <a:dk1>
        <a:sysClr val="windowText" lastClr="000000"/>
      </a:dk1>
      <a:lt1>
        <a:sysClr val="window" lastClr="FFFFFF"/>
      </a:lt1>
      <a:dk2>
        <a:srgbClr val="4C1304"/>
      </a:dk2>
      <a:lt2>
        <a:srgbClr val="FFFEE6"/>
      </a:lt2>
      <a:accent1>
        <a:srgbClr val="A63212"/>
      </a:accent1>
      <a:accent2>
        <a:srgbClr val="E68230"/>
      </a:accent2>
      <a:accent3>
        <a:srgbClr val="9BB05E"/>
      </a:accent3>
      <a:accent4>
        <a:srgbClr val="6B9BC7"/>
      </a:accent4>
      <a:accent5>
        <a:srgbClr val="4E66B2"/>
      </a:accent5>
      <a:accent6>
        <a:srgbClr val="8976AC"/>
      </a:accent6>
      <a:hlink>
        <a:srgbClr val="942408"/>
      </a:hlink>
      <a:folHlink>
        <a:srgbClr val="B34F17"/>
      </a:folHlink>
    </a:clrScheme>
    <a:fontScheme name="Apothecary">
      <a:majorFont>
        <a:latin typeface="Book Antiqua"/>
        <a:ea typeface=""/>
        <a:cs typeface=""/>
        <a:font script="Jpan" typeface="ＭＳ Ｐ明朝"/>
        <a:font script="Hang" typeface="HY견명조"/>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ゴシック"/>
        <a:font script="Hang" typeface="HY견명조"/>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ketchbook">
      <a:fillStyleLst>
        <a:solidFill>
          <a:schemeClr val="phClr"/>
        </a:solidFill>
        <a:gradFill rotWithShape="1">
          <a:gsLst>
            <a:gs pos="0">
              <a:schemeClr val="phClr">
                <a:tint val="10000"/>
                <a:alpha val="94000"/>
                <a:satMod val="120000"/>
                <a:lumMod val="110000"/>
              </a:schemeClr>
            </a:gs>
            <a:gs pos="100000">
              <a:schemeClr val="phClr">
                <a:tint val="80000"/>
                <a:shade val="100000"/>
                <a:satMod val="140000"/>
                <a:lumMod val="120000"/>
              </a:schemeClr>
            </a:gs>
          </a:gsLst>
          <a:lin ang="5400000" scaled="0"/>
        </a:gradFill>
        <a:gradFill rotWithShape="1">
          <a:gsLst>
            <a:gs pos="0">
              <a:schemeClr val="phClr">
                <a:tint val="100000"/>
                <a:shade val="100000"/>
                <a:satMod val="100000"/>
                <a:lumMod val="90000"/>
              </a:schemeClr>
            </a:gs>
            <a:gs pos="100000">
              <a:schemeClr val="phClr">
                <a:tint val="95000"/>
                <a:shade val="100000"/>
                <a:satMod val="110000"/>
                <a:lumMod val="105000"/>
              </a:schemeClr>
            </a:gs>
          </a:gsLst>
          <a:path path="circle">
            <a:fillToRect l="40000" t="100000" r="40000" b="100000"/>
          </a:path>
        </a:gradFill>
      </a:fillStyleLst>
      <a:lnStyleLst>
        <a:ln w="9525" cap="flat" cmpd="sng" algn="ctr">
          <a:solidFill>
            <a:schemeClr val="phClr"/>
          </a:solidFill>
          <a:prstDash val="solid"/>
        </a:ln>
        <a:ln w="19050"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outerShdw blurRad="50800" dist="12700" dir="5400000" rotWithShape="0">
              <a:srgbClr val="000000">
                <a:alpha val="37000"/>
              </a:srgbClr>
            </a:outerShdw>
          </a:effectLst>
        </a:effectStyle>
        <a:effectStyle>
          <a:effectLst>
            <a:outerShdw blurRad="50800" dist="25400" dir="5040000" rotWithShape="0">
              <a:srgbClr val="000000">
                <a:alpha val="44000"/>
              </a:srgbClr>
            </a:outerShdw>
          </a:effectLst>
          <a:scene3d>
            <a:camera prst="orthographicFront">
              <a:rot lat="0" lon="0" rev="0"/>
            </a:camera>
            <a:lightRig rig="threePt" dir="tl"/>
          </a:scene3d>
          <a:sp3d prstMaterial="dkEdge">
            <a:bevelT w="38100" h="25400" prst="coolSlant"/>
          </a:sp3d>
        </a:effectStyle>
      </a:effectStyleLst>
      <a:bgFillStyleLst>
        <a:solidFill>
          <a:schemeClr val="phClr"/>
        </a:solidFill>
        <a:blipFill rotWithShape="1">
          <a:blip xmlns:r="http://schemas.openxmlformats.org/officeDocument/2006/relationships" r:embed="rId1">
            <a:duotone>
              <a:schemeClr val="phClr">
                <a:shade val="55000"/>
                <a:lumMod val="90000"/>
              </a:schemeClr>
              <a:schemeClr val="phClr">
                <a:tint val="92000"/>
                <a:satMod val="120000"/>
                <a:lumMod val="103000"/>
              </a:schemeClr>
            </a:duotone>
          </a:blip>
          <a:stretch/>
        </a:blipFill>
        <a:blipFill rotWithShape="1">
          <a:blip xmlns:r="http://schemas.openxmlformats.org/officeDocument/2006/relationships" r:embed="rId2">
            <a:duotone>
              <a:schemeClr val="phClr">
                <a:shade val="96000"/>
              </a:schemeClr>
              <a:schemeClr val="phClr">
                <a:tint val="98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Sketchbook.thmx</Template>
  <TotalTime>6445</TotalTime>
  <Words>1657</Words>
  <Application>Microsoft Office PowerPoint</Application>
  <PresentationFormat>On-screen Show (4:3)</PresentationFormat>
  <Paragraphs>217</Paragraphs>
  <Slides>26</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vt:lpstr>
      <vt:lpstr>Book Antiqua</vt:lpstr>
      <vt:lpstr>Calibri</vt:lpstr>
      <vt:lpstr>Cambria Math</vt:lpstr>
      <vt:lpstr>Century Gothic</vt:lpstr>
      <vt:lpstr>Courier New</vt:lpstr>
      <vt:lpstr>Rage Italic</vt:lpstr>
      <vt:lpstr>Wingdings</vt:lpstr>
      <vt:lpstr>Sketchbook</vt:lpstr>
      <vt:lpstr>Intro to the World where Machines learn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UIUC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Deep Learning</dc:title>
  <dc:creator>Ismini Lourentzou</dc:creator>
  <cp:lastModifiedBy>Tushika Singh</cp:lastModifiedBy>
  <cp:revision>212</cp:revision>
  <dcterms:created xsi:type="dcterms:W3CDTF">2017-11-27T01:44:40Z</dcterms:created>
  <dcterms:modified xsi:type="dcterms:W3CDTF">2020-09-21T09:37:45Z</dcterms:modified>
</cp:coreProperties>
</file>